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25"/>
  </p:notesMasterIdLst>
  <p:sldIdLst>
    <p:sldId id="272" r:id="rId3"/>
    <p:sldId id="270" r:id="rId4"/>
    <p:sldId id="256" r:id="rId5"/>
    <p:sldId id="273" r:id="rId6"/>
    <p:sldId id="274" r:id="rId7"/>
    <p:sldId id="259" r:id="rId8"/>
    <p:sldId id="275" r:id="rId9"/>
    <p:sldId id="276" r:id="rId10"/>
    <p:sldId id="262" r:id="rId11"/>
    <p:sldId id="277" r:id="rId12"/>
    <p:sldId id="264" r:id="rId13"/>
    <p:sldId id="278" r:id="rId14"/>
    <p:sldId id="279" r:id="rId15"/>
    <p:sldId id="267" r:id="rId16"/>
    <p:sldId id="268" r:id="rId17"/>
    <p:sldId id="26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260" r:id="rId117"/>
    <p:sldId id="257" r:id="rId118"/>
    <p:sldId id="258" r:id="rId119"/>
    <p:sldId id="261" r:id="rId120"/>
    <p:sldId id="263" r:id="rId121"/>
    <p:sldId id="265" r:id="rId122"/>
    <p:sldId id="266" r:id="rId123"/>
    <p:sldId id="271" r:id="rId1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A02"/>
    <a:srgbClr val="9D360E"/>
    <a:srgbClr val="A11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77" d="100"/>
          <a:sy n="77" d="100"/>
        </p:scale>
        <p:origin x="912" y="67"/>
      </p:cViewPr>
      <p:guideLst/>
    </p:cSldViewPr>
  </p:slideViewPr>
  <p:notesTextViewPr>
    <p:cViewPr>
      <p:scale>
        <a:sx n="1" d="1"/>
        <a:sy n="1" d="1"/>
      </p:scale>
      <p:origin x="0" y="0"/>
    </p:cViewPr>
  </p:notesTextViewPr>
  <p:sorterViewPr>
    <p:cViewPr>
      <p:scale>
        <a:sx n="100" d="100"/>
        <a:sy n="100" d="100"/>
      </p:scale>
      <p:origin x="0" y="-396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48FDC-0DF3-4B08-8347-1D2F285EB83B}" type="datetimeFigureOut">
              <a:rPr lang="en-US" smtClean="0"/>
              <a:t>6/20/2020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D6BA7-04A8-4CBC-9875-D2C2130C2DD2}" type="slidenum">
              <a:rPr lang="en-US" smtClean="0"/>
              <a:t>‹#›</a:t>
            </a:fld>
            <a:endParaRPr lang="en-US"/>
          </a:p>
        </p:txBody>
      </p:sp>
    </p:spTree>
    <p:extLst>
      <p:ext uri="{BB962C8B-B14F-4D97-AF65-F5344CB8AC3E}">
        <p14:creationId xmlns:p14="http://schemas.microsoft.com/office/powerpoint/2010/main" val="11332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D6BA7-04A8-4CBC-9875-D2C2130C2DD2}" type="slidenum">
              <a:rPr lang="en-US" smtClean="0"/>
              <a:t>1</a:t>
            </a:fld>
            <a:endParaRPr lang="en-US"/>
          </a:p>
        </p:txBody>
      </p:sp>
    </p:spTree>
    <p:extLst>
      <p:ext uri="{BB962C8B-B14F-4D97-AF65-F5344CB8AC3E}">
        <p14:creationId xmlns:p14="http://schemas.microsoft.com/office/powerpoint/2010/main" val="382207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64d470201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64d47020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64d470201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64d470201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864d470201_0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864d470201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864d470201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64d470201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864d470201_0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864d470201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64d470201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64d470201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64d470201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864d470201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864d470201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864d470201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864d470201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864d470201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864d470201_0_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864d470201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864d470201_0_4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864d470201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64d470201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64d47020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64d470201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864d470201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864d470201_0_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864d470201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64d470201_0_4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64d470201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Juneteenth?</a:t>
            </a:r>
          </a:p>
        </p:txBody>
      </p:sp>
      <p:sp>
        <p:nvSpPr>
          <p:cNvPr id="4" name="Slide Number Placeholder 3"/>
          <p:cNvSpPr>
            <a:spLocks noGrp="1"/>
          </p:cNvSpPr>
          <p:nvPr>
            <p:ph type="sldNum" sz="quarter" idx="5"/>
          </p:nvPr>
        </p:nvSpPr>
        <p:spPr/>
        <p:txBody>
          <a:bodyPr/>
          <a:lstStyle/>
          <a:p>
            <a:fld id="{54FD6BA7-04A8-4CBC-9875-D2C2130C2DD2}" type="slidenum">
              <a:rPr lang="en-US" smtClean="0"/>
              <a:t>116</a:t>
            </a:fld>
            <a:endParaRPr lang="en-US"/>
          </a:p>
        </p:txBody>
      </p:sp>
    </p:spTree>
    <p:extLst>
      <p:ext uri="{BB962C8B-B14F-4D97-AF65-F5344CB8AC3E}">
        <p14:creationId xmlns:p14="http://schemas.microsoft.com/office/powerpoint/2010/main" val="7177007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Tulsa's Greenwood Massacre Echoes Today.</a:t>
            </a:r>
          </a:p>
          <a:p>
            <a:endParaRPr lang="en-US" dirty="0"/>
          </a:p>
        </p:txBody>
      </p:sp>
      <p:sp>
        <p:nvSpPr>
          <p:cNvPr id="4" name="Slide Number Placeholder 3"/>
          <p:cNvSpPr>
            <a:spLocks noGrp="1"/>
          </p:cNvSpPr>
          <p:nvPr>
            <p:ph type="sldNum" sz="quarter" idx="5"/>
          </p:nvPr>
        </p:nvSpPr>
        <p:spPr/>
        <p:txBody>
          <a:bodyPr/>
          <a:lstStyle/>
          <a:p>
            <a:fld id="{54FD6BA7-04A8-4CBC-9875-D2C2130C2DD2}" type="slidenum">
              <a:rPr lang="en-US" smtClean="0"/>
              <a:t>117</a:t>
            </a:fld>
            <a:endParaRPr lang="en-US"/>
          </a:p>
        </p:txBody>
      </p:sp>
    </p:spTree>
    <p:extLst>
      <p:ext uri="{BB962C8B-B14F-4D97-AF65-F5344CB8AC3E}">
        <p14:creationId xmlns:p14="http://schemas.microsoft.com/office/powerpoint/2010/main" val="16276932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D6BA7-04A8-4CBC-9875-D2C2130C2DD2}" type="slidenum">
              <a:rPr lang="en-US" smtClean="0"/>
              <a:t>122</a:t>
            </a:fld>
            <a:endParaRPr lang="en-US"/>
          </a:p>
        </p:txBody>
      </p:sp>
    </p:spTree>
    <p:extLst>
      <p:ext uri="{BB962C8B-B14F-4D97-AF65-F5344CB8AC3E}">
        <p14:creationId xmlns:p14="http://schemas.microsoft.com/office/powerpoint/2010/main" val="147738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64d470201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64d47020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64d470201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64d47020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64d470201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64d47020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64d470201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64d470201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64d470201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64d470201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64d470201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64d47020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64d470201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64d47020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64d470201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64d47020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64d470201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64d47020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64d470201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64d470201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64d470201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64d47020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64d470201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64d47020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64d470201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64d47020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64d470201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64d47020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64d470201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64d47020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64d470201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64d47020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64d470201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64d47020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64d470201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64d470201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97b46f4a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97b46f4a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64d470201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64d47020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64d470201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64d470201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64d470201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64d47020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64d470201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64d47020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64d470201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64d470201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4d470201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64d47020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64d470201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64d47020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64d470201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64d47020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64d470201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64d470201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64d470201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64d470201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64d470201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64d47020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64d470201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64d47020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64d470201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864d470201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64d470201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64d47020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64d470201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64d47020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64d470201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64d47020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64d470201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64d470201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64d470201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864d470201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64d470201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64d47020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64d470201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64d47020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64d470201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64d470201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64d470201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64d47020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64d470201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64d470201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64d470201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64d470201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64d470201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64d47020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64d470201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64d470201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64d470201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64d47020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64d470201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64d470201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64d470201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64d470201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64d470201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864d47020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64d470201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64d47020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64d470201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864d470201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64d470201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64d47020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64d470201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864d470201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64d470201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64d47020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64d470201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64d47020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64d470201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864d47020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64d470201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64d47020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64d470201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864d47020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64d470201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864d470201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864d470201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864d47020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864d470201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864d470201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64d470201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64d470201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64d470201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64d47020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64d470201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864d470201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64d470201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64d470201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64d470201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864d470201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864d470201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864d470201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64d470201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864d470201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64d470201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64d470201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64d470201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64d470201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864d470201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864d47020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64d470201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64d470201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864d470201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864d47020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64d470201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64d47020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864d470201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864d470201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64d470201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64d47020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864d470201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864d47020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64d470201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64d470201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864d470201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864d470201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64d470201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864d470201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864d470201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864d470201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864d470201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864d470201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64d470201_0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864d470201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64d470201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864d47020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64d470201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64d47020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64d470201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64d470201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64d470201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64d470201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864d470201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864d470201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864d470201_0_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864d470201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864d470201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864d470201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864d470201_0_4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864d470201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864d470201_0_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864d470201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864d470201_0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864d470201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64d470201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864d470201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864d470201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864d470201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6/20/2020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894643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083510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00657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194763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384686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829143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544415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2133"/>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593031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2236185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06289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912972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6/20/2020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2"/>
                </a:solidFill>
              </a:defRPr>
            </a:lvl1pPr>
            <a:lvl2pPr lvl="1" algn="r">
              <a:buNone/>
              <a:defRPr sz="1333">
                <a:solidFill>
                  <a:schemeClr val="lt2"/>
                </a:solidFill>
              </a:defRPr>
            </a:lvl2pPr>
            <a:lvl3pPr lvl="2" algn="r">
              <a:buNone/>
              <a:defRPr sz="1333">
                <a:solidFill>
                  <a:schemeClr val="lt2"/>
                </a:solidFill>
              </a:defRPr>
            </a:lvl3pPr>
            <a:lvl4pPr lvl="3" algn="r">
              <a:buNone/>
              <a:defRPr sz="1333">
                <a:solidFill>
                  <a:schemeClr val="lt2"/>
                </a:solidFill>
              </a:defRPr>
            </a:lvl4pPr>
            <a:lvl5pPr lvl="4" algn="r">
              <a:buNone/>
              <a:defRPr sz="1333">
                <a:solidFill>
                  <a:schemeClr val="lt2"/>
                </a:solidFill>
              </a:defRPr>
            </a:lvl5pPr>
            <a:lvl6pPr lvl="5" algn="r">
              <a:buNone/>
              <a:defRPr sz="1333">
                <a:solidFill>
                  <a:schemeClr val="lt2"/>
                </a:solidFill>
              </a:defRPr>
            </a:lvl6pPr>
            <a:lvl7pPr lvl="6" algn="r">
              <a:buNone/>
              <a:defRPr sz="1333">
                <a:solidFill>
                  <a:schemeClr val="lt2"/>
                </a:solidFill>
              </a:defRPr>
            </a:lvl7pPr>
            <a:lvl8pPr lvl="7" algn="r">
              <a:buNone/>
              <a:defRPr sz="1333">
                <a:solidFill>
                  <a:schemeClr val="lt2"/>
                </a:solidFill>
              </a:defRPr>
            </a:lvl8pPr>
            <a:lvl9pPr lvl="8" algn="r">
              <a:buNone/>
              <a:defRPr sz="1333">
                <a:solidFill>
                  <a:schemeClr val="l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1148100"/>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2.xml"/><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ideo" Target="https://www.youtube.com/embed/K3aQjTy328o?feature=oembed" TargetMode="External"/><Relationship Id="rId4" Type="http://schemas.openxmlformats.org/officeDocument/2006/relationships/image" Target="../media/image15.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ideo" Target="https://www.youtube.com/embed/cSy6q9tI04U?feature=oembed" TargetMode="External"/><Relationship Id="rId4" Type="http://schemas.openxmlformats.org/officeDocument/2006/relationships/image" Target="../media/image16.jpe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video" Target="https://www.youtube.com/embed/rgP6CZtoQks?feature=oembed"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hyperlink" Target="https://www.presbyteryofsf.org/anti-racism-and-justice/" TargetMode="Externa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0A02"/>
        </a:solidFill>
        <a:effectLst/>
      </p:bgPr>
    </p:bg>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E60C72CA-E36E-44A3-B69C-BE9405C6A1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0" name="Picture 89">
            <a:extLst>
              <a:ext uri="{FF2B5EF4-FFF2-40B4-BE49-F238E27FC236}">
                <a16:creationId xmlns:a16="http://schemas.microsoft.com/office/drawing/2014/main" id="{E6F50D26-2AE2-40D5-AA0F-827E47F89A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2" name="Rectangle 91">
            <a:extLst>
              <a:ext uri="{FF2B5EF4-FFF2-40B4-BE49-F238E27FC236}">
                <a16:creationId xmlns:a16="http://schemas.microsoft.com/office/drawing/2014/main" id="{EF7EC281-2ECA-4A08-B0F7-42750BF0C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Rectangle 93">
            <a:extLst>
              <a:ext uri="{FF2B5EF4-FFF2-40B4-BE49-F238E27FC236}">
                <a16:creationId xmlns:a16="http://schemas.microsoft.com/office/drawing/2014/main" id="{03043CC2-E060-443E-BBC4-197CCD7FE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6" name="Rectangle 95">
            <a:extLst>
              <a:ext uri="{FF2B5EF4-FFF2-40B4-BE49-F238E27FC236}">
                <a16:creationId xmlns:a16="http://schemas.microsoft.com/office/drawing/2014/main" id="{1454BC00-0C10-4B2D-89D5-6405C87B8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2538"/>
            <a:ext cx="5538554" cy="5925402"/>
          </a:xfrm>
          <a:prstGeom prst="rect">
            <a:avLst/>
          </a:prstGeom>
          <a:ln w="22225">
            <a:solidFill>
              <a:srgbClr val="F5B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5A6D7D48-90BE-460A-B1FA-D090DC0E78AE}"/>
              </a:ext>
            </a:extLst>
          </p:cNvPr>
          <p:cNvPicPr>
            <a:picLocks noChangeAspect="1"/>
          </p:cNvPicPr>
          <p:nvPr/>
        </p:nvPicPr>
        <p:blipFill>
          <a:blip r:embed="rId5"/>
          <a:stretch>
            <a:fillRect/>
          </a:stretch>
        </p:blipFill>
        <p:spPr>
          <a:xfrm>
            <a:off x="643467" y="806450"/>
            <a:ext cx="5211232" cy="5211232"/>
          </a:xfrm>
          <a:prstGeom prst="rect">
            <a:avLst/>
          </a:prstGeom>
        </p:spPr>
      </p:pic>
      <p:sp useBgFill="1">
        <p:nvSpPr>
          <p:cNvPr id="98" name="Rectangle 97">
            <a:extLst>
              <a:ext uri="{FF2B5EF4-FFF2-40B4-BE49-F238E27FC236}">
                <a16:creationId xmlns:a16="http://schemas.microsoft.com/office/drawing/2014/main" id="{FCD6BFF0-ABAD-4639-8BBC-4F900322F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021" y="453280"/>
            <a:ext cx="5538554" cy="5925402"/>
          </a:xfrm>
          <a:prstGeom prst="rect">
            <a:avLst/>
          </a:prstGeom>
          <a:ln w="22225">
            <a:solidFill>
              <a:srgbClr val="F5B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black, sitting, red, clock&#10;&#10;Description automatically generated">
            <a:extLst>
              <a:ext uri="{FF2B5EF4-FFF2-40B4-BE49-F238E27FC236}">
                <a16:creationId xmlns:a16="http://schemas.microsoft.com/office/drawing/2014/main" id="{FA0EB910-EF7F-42AC-8862-AE50334D1109}"/>
              </a:ext>
            </a:extLst>
          </p:cNvPr>
          <p:cNvPicPr>
            <a:picLocks noChangeAspect="1"/>
          </p:cNvPicPr>
          <p:nvPr/>
        </p:nvPicPr>
        <p:blipFill>
          <a:blip r:embed="rId6"/>
          <a:stretch>
            <a:fillRect/>
          </a:stretch>
        </p:blipFill>
        <p:spPr>
          <a:xfrm>
            <a:off x="6287610" y="2587398"/>
            <a:ext cx="5327375" cy="1568263"/>
          </a:xfrm>
          <a:prstGeom prst="rect">
            <a:avLst/>
          </a:prstGeom>
        </p:spPr>
      </p:pic>
    </p:spTree>
    <p:extLst>
      <p:ext uri="{BB962C8B-B14F-4D97-AF65-F5344CB8AC3E}">
        <p14:creationId xmlns:p14="http://schemas.microsoft.com/office/powerpoint/2010/main" val="4095886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Ezell Ford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11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Antwon Rose II</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1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Botham Jean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1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Pamela Turner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1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Dominique Clayton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1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Atatiana Jefferson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1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Christopher Whitfield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1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Christopher McCorvey</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1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Eric Reason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1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Michael Lorenzo Dean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1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Breonna Taylor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Dante Parker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2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George Floyd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2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7333"/>
              <a:t>Their Lives Mattered</a:t>
            </a:r>
            <a:endParaRPr sz="7333"/>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2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7733"/>
              <a:t>Black Lives Matter</a:t>
            </a:r>
            <a:endParaRPr sz="7733"/>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123"/>
          <p:cNvPicPr preferRelativeResize="0"/>
          <p:nvPr/>
        </p:nvPicPr>
        <p:blipFill>
          <a:blip r:embed="rId3">
            <a:alphaModFix/>
          </a:blip>
          <a:stretch>
            <a:fillRect/>
          </a:stretch>
        </p:blipFill>
        <p:spPr>
          <a:xfrm>
            <a:off x="3021300" y="251234"/>
            <a:ext cx="6355533" cy="635553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490">
        <p:fade/>
      </p:transition>
    </mc:Choice>
    <mc:Fallback>
      <p:transition>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rgbClr val="8D0A02"/>
            </a:gs>
          </a:gsLst>
          <a:lin ang="252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22" name="Rectangle 21">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BF7072-441E-408F-9CD1-BA79FD1FE71C}"/>
              </a:ext>
            </a:extLst>
          </p:cNvPr>
          <p:cNvSpPr>
            <a:spLocks noGrp="1"/>
          </p:cNvSpPr>
          <p:nvPr>
            <p:ph type="ctrTitle"/>
          </p:nvPr>
        </p:nvSpPr>
        <p:spPr>
          <a:xfrm>
            <a:off x="4063113" y="1997765"/>
            <a:ext cx="5872891" cy="2696635"/>
          </a:xfrm>
        </p:spPr>
        <p:txBody>
          <a:bodyPr>
            <a:noAutofit/>
          </a:bodyPr>
          <a:lstStyle/>
          <a:p>
            <a:r>
              <a:rPr lang="en-US" sz="7000" b="1" dirty="0">
                <a:solidFill>
                  <a:srgbClr val="FFFFFF"/>
                </a:solidFill>
                <a:latin typeface="Abadi" panose="020B0604020104020204" pitchFamily="34" charset="0"/>
              </a:rPr>
              <a:t>Lamentation</a:t>
            </a:r>
            <a:r>
              <a:rPr lang="en-US" sz="7000" dirty="0">
                <a:solidFill>
                  <a:srgbClr val="FFFFFF"/>
                </a:solidFill>
                <a:latin typeface="Abadi" panose="020B0604020104020204" pitchFamily="34" charset="0"/>
              </a:rPr>
              <a:t>—</a:t>
            </a:r>
            <a:br>
              <a:rPr lang="en-US" sz="7000" dirty="0">
                <a:solidFill>
                  <a:srgbClr val="FFFFFF"/>
                </a:solidFill>
                <a:latin typeface="Abadi" panose="020B0604020104020204" pitchFamily="34" charset="0"/>
              </a:rPr>
            </a:br>
            <a:r>
              <a:rPr lang="en-US" sz="7000" i="1" dirty="0">
                <a:solidFill>
                  <a:srgbClr val="FFFFFF"/>
                </a:solidFill>
                <a:latin typeface="Abadi" panose="020B0604020104020204" pitchFamily="34" charset="0"/>
              </a:rPr>
              <a:t>Raising Our Voices</a:t>
            </a:r>
          </a:p>
        </p:txBody>
      </p:sp>
      <p:pic>
        <p:nvPicPr>
          <p:cNvPr id="24" name="Picture 23">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26" name="Rectangle 25">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757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13" name="Rectangle 12">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BF7072-441E-408F-9CD1-BA79FD1FE71C}"/>
              </a:ext>
            </a:extLst>
          </p:cNvPr>
          <p:cNvSpPr>
            <a:spLocks noGrp="1"/>
          </p:cNvSpPr>
          <p:nvPr>
            <p:ph type="ctrTitle"/>
          </p:nvPr>
        </p:nvSpPr>
        <p:spPr>
          <a:xfrm>
            <a:off x="3180523" y="1232429"/>
            <a:ext cx="6755482" cy="3461971"/>
          </a:xfrm>
        </p:spPr>
        <p:txBody>
          <a:bodyPr>
            <a:noAutofit/>
          </a:bodyPr>
          <a:lstStyle/>
          <a:p>
            <a:r>
              <a:rPr lang="en-US" sz="7000" b="1" dirty="0">
                <a:solidFill>
                  <a:srgbClr val="FFFFFF"/>
                </a:solidFill>
                <a:latin typeface="Abadi" panose="020B0604020104020204" pitchFamily="34" charset="0"/>
              </a:rPr>
              <a:t>Learning</a:t>
            </a:r>
            <a:r>
              <a:rPr lang="en-US" sz="7000" dirty="0">
                <a:solidFill>
                  <a:srgbClr val="FFFFFF"/>
                </a:solidFill>
                <a:latin typeface="Abadi" panose="020B0604020104020204" pitchFamily="34" charset="0"/>
              </a:rPr>
              <a:t>—</a:t>
            </a:r>
            <a:br>
              <a:rPr lang="en-US" sz="7000" dirty="0">
                <a:solidFill>
                  <a:srgbClr val="FFFFFF"/>
                </a:solidFill>
                <a:latin typeface="Abadi" panose="020B0604020104020204" pitchFamily="34" charset="0"/>
              </a:rPr>
            </a:br>
            <a:r>
              <a:rPr lang="en-US" sz="7000" i="1" dirty="0">
                <a:solidFill>
                  <a:srgbClr val="FFFFFF"/>
                </a:solidFill>
                <a:latin typeface="Abadi" panose="020B0604020104020204" pitchFamily="34" charset="0"/>
              </a:rPr>
              <a:t>Seeking Spiritual Revelation</a:t>
            </a:r>
          </a:p>
        </p:txBody>
      </p:sp>
      <p:pic>
        <p:nvPicPr>
          <p:cNvPr id="15" name="Picture 14">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17" name="Rectangle 16">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00693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Juneteenth?">
            <a:hlinkClick r:id="" action="ppaction://media"/>
            <a:extLst>
              <a:ext uri="{FF2B5EF4-FFF2-40B4-BE49-F238E27FC236}">
                <a16:creationId xmlns:a16="http://schemas.microsoft.com/office/drawing/2014/main" id="{A10C4530-5136-4C26-83C7-033493DB70D3}"/>
              </a:ext>
            </a:extLst>
          </p:cNvPr>
          <p:cNvPicPr>
            <a:picLocks noGrp="1" noRot="1" noChangeAspect="1"/>
          </p:cNvPicPr>
          <p:nvPr>
            <p:ph idx="4294967295"/>
            <a:videoFile r:link="rId1"/>
          </p:nvPr>
        </p:nvPicPr>
        <p:blipFill>
          <a:blip r:embed="rId4"/>
          <a:stretch>
            <a:fillRect/>
          </a:stretch>
        </p:blipFill>
        <p:spPr>
          <a:xfrm>
            <a:off x="344332" y="193388"/>
            <a:ext cx="11503336" cy="6471223"/>
          </a:xfrm>
          <a:prstGeom prst="rect">
            <a:avLst/>
          </a:prstGeom>
        </p:spPr>
      </p:pic>
    </p:spTree>
    <p:extLst>
      <p:ext uri="{BB962C8B-B14F-4D97-AF65-F5344CB8AC3E}">
        <p14:creationId xmlns:p14="http://schemas.microsoft.com/office/powerpoint/2010/main" val="4203763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How Tulsa's Greenwood massacre echoes today">
            <a:hlinkClick r:id="" action="ppaction://media"/>
            <a:extLst>
              <a:ext uri="{FF2B5EF4-FFF2-40B4-BE49-F238E27FC236}">
                <a16:creationId xmlns:a16="http://schemas.microsoft.com/office/drawing/2014/main" id="{A3AF8FC0-4171-4A2F-B1E9-FDBF0BAAD1E2}"/>
              </a:ext>
            </a:extLst>
          </p:cNvPr>
          <p:cNvPicPr>
            <a:picLocks noGrp="1" noRot="1" noChangeAspect="1"/>
          </p:cNvPicPr>
          <p:nvPr>
            <p:ph idx="4294967295"/>
            <a:videoFile r:link="rId1"/>
          </p:nvPr>
        </p:nvPicPr>
        <p:blipFill>
          <a:blip r:embed="rId4"/>
          <a:stretch>
            <a:fillRect/>
          </a:stretch>
        </p:blipFill>
        <p:spPr>
          <a:xfrm>
            <a:off x="430919" y="242216"/>
            <a:ext cx="11330161" cy="6373568"/>
          </a:xfrm>
          <a:prstGeom prst="rect">
            <a:avLst/>
          </a:prstGeom>
        </p:spPr>
      </p:pic>
    </p:spTree>
    <p:extLst>
      <p:ext uri="{BB962C8B-B14F-4D97-AF65-F5344CB8AC3E}">
        <p14:creationId xmlns:p14="http://schemas.microsoft.com/office/powerpoint/2010/main" val="12783448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13" name="Rectangle 12">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BF7072-441E-408F-9CD1-BA79FD1FE71C}"/>
              </a:ext>
            </a:extLst>
          </p:cNvPr>
          <p:cNvSpPr>
            <a:spLocks noGrp="1"/>
          </p:cNvSpPr>
          <p:nvPr>
            <p:ph type="ctrTitle"/>
          </p:nvPr>
        </p:nvSpPr>
        <p:spPr>
          <a:xfrm>
            <a:off x="2932043" y="1351723"/>
            <a:ext cx="7003961" cy="3342678"/>
          </a:xfrm>
        </p:spPr>
        <p:txBody>
          <a:bodyPr>
            <a:noAutofit/>
          </a:bodyPr>
          <a:lstStyle/>
          <a:p>
            <a:r>
              <a:rPr lang="en-US" sz="6000" b="1" dirty="0">
                <a:solidFill>
                  <a:srgbClr val="FFFFFF"/>
                </a:solidFill>
                <a:latin typeface="Abadi" panose="020B0604020104020204" pitchFamily="34" charset="0"/>
              </a:rPr>
              <a:t>Leading</a:t>
            </a:r>
            <a:r>
              <a:rPr lang="en-US" sz="6000" dirty="0">
                <a:solidFill>
                  <a:srgbClr val="FFFFFF"/>
                </a:solidFill>
                <a:latin typeface="Abadi" panose="020B0604020104020204" pitchFamily="34" charset="0"/>
              </a:rPr>
              <a:t>—</a:t>
            </a:r>
            <a:br>
              <a:rPr lang="en-US" sz="6000" dirty="0">
                <a:solidFill>
                  <a:srgbClr val="FFFFFF"/>
                </a:solidFill>
                <a:latin typeface="Abadi" panose="020B0604020104020204" pitchFamily="34" charset="0"/>
              </a:rPr>
            </a:br>
            <a:r>
              <a:rPr lang="en-US" sz="6000" i="1" dirty="0">
                <a:solidFill>
                  <a:srgbClr val="FFFFFF"/>
                </a:solidFill>
                <a:latin typeface="Abadi" panose="020B0604020104020204" pitchFamily="34" charset="0"/>
              </a:rPr>
              <a:t>Creating Space for God’s Purpose </a:t>
            </a:r>
            <a:br>
              <a:rPr lang="en-US" sz="6000" i="1" dirty="0">
                <a:solidFill>
                  <a:srgbClr val="FFFFFF"/>
                </a:solidFill>
                <a:latin typeface="Abadi" panose="020B0604020104020204" pitchFamily="34" charset="0"/>
              </a:rPr>
            </a:br>
            <a:r>
              <a:rPr lang="en-US" sz="6000" i="1" dirty="0">
                <a:solidFill>
                  <a:srgbClr val="FFFFFF"/>
                </a:solidFill>
                <a:latin typeface="Abadi" panose="020B0604020104020204" pitchFamily="34" charset="0"/>
              </a:rPr>
              <a:t>to be Manifest</a:t>
            </a:r>
          </a:p>
        </p:txBody>
      </p:sp>
      <p:pic>
        <p:nvPicPr>
          <p:cNvPr id="15" name="Picture 14">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17" name="Rectangle 16">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91880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D68C-7EDF-4789-A047-6F902F0935C1}"/>
              </a:ext>
            </a:extLst>
          </p:cNvPr>
          <p:cNvSpPr>
            <a:spLocks noGrp="1"/>
          </p:cNvSpPr>
          <p:nvPr>
            <p:ph type="title"/>
          </p:nvPr>
        </p:nvSpPr>
        <p:spPr/>
        <p:txBody>
          <a:bodyPr>
            <a:normAutofit/>
          </a:bodyPr>
          <a:lstStyle/>
          <a:p>
            <a:pPr algn="ctr"/>
            <a:r>
              <a:rPr lang="en-US" sz="5400" b="1" dirty="0">
                <a:latin typeface="Abadi" panose="020B0604020104020204" pitchFamily="34" charset="0"/>
              </a:rPr>
              <a:t>21-Day Challenge</a:t>
            </a:r>
          </a:p>
        </p:txBody>
      </p:sp>
      <p:pic>
        <p:nvPicPr>
          <p:cNvPr id="5" name="Content Placeholder 4" descr="A picture containing photo, holding, bear, stuffed&#10;&#10;Description automatically generated">
            <a:extLst>
              <a:ext uri="{FF2B5EF4-FFF2-40B4-BE49-F238E27FC236}">
                <a16:creationId xmlns:a16="http://schemas.microsoft.com/office/drawing/2014/main" id="{2C8C0E79-A36B-4497-824E-1821C2D04E28}"/>
              </a:ext>
            </a:extLst>
          </p:cNvPr>
          <p:cNvPicPr>
            <a:picLocks noGrp="1" noChangeAspect="1"/>
          </p:cNvPicPr>
          <p:nvPr>
            <p:ph idx="1"/>
          </p:nvPr>
        </p:nvPicPr>
        <p:blipFill>
          <a:blip r:embed="rId2"/>
          <a:stretch>
            <a:fillRect/>
          </a:stretch>
        </p:blipFill>
        <p:spPr>
          <a:xfrm>
            <a:off x="1970424" y="2048565"/>
            <a:ext cx="8251151" cy="4634505"/>
          </a:xfrm>
        </p:spPr>
      </p:pic>
    </p:spTree>
    <p:extLst>
      <p:ext uri="{BB962C8B-B14F-4D97-AF65-F5344CB8AC3E}">
        <p14:creationId xmlns:p14="http://schemas.microsoft.com/office/powerpoint/2010/main" val="4634014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Michelle Cusseaux</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F1B9-089D-4D95-A001-D8C0BC5725D3}"/>
              </a:ext>
            </a:extLst>
          </p:cNvPr>
          <p:cNvSpPr>
            <a:spLocks noGrp="1"/>
          </p:cNvSpPr>
          <p:nvPr>
            <p:ph type="title"/>
          </p:nvPr>
        </p:nvSpPr>
        <p:spPr/>
        <p:txBody>
          <a:bodyPr>
            <a:normAutofit/>
          </a:bodyPr>
          <a:lstStyle/>
          <a:p>
            <a:pPr algn="ctr"/>
            <a:r>
              <a:rPr lang="en-US" sz="5000" b="1" dirty="0">
                <a:latin typeface="Abadi" panose="020B0604020104020204" pitchFamily="34" charset="0"/>
              </a:rPr>
              <a:t>The White Love Project</a:t>
            </a:r>
            <a:endParaRPr lang="en-US" sz="5000" dirty="0"/>
          </a:p>
        </p:txBody>
      </p:sp>
      <p:pic>
        <p:nvPicPr>
          <p:cNvPr id="5" name="Online Media 4" title="The White Love Project">
            <a:hlinkClick r:id="" action="ppaction://media"/>
            <a:extLst>
              <a:ext uri="{FF2B5EF4-FFF2-40B4-BE49-F238E27FC236}">
                <a16:creationId xmlns:a16="http://schemas.microsoft.com/office/drawing/2014/main" id="{5DFB7F47-12FF-46A0-970F-8998215B9CBD}"/>
              </a:ext>
            </a:extLst>
          </p:cNvPr>
          <p:cNvPicPr>
            <a:picLocks noGrp="1" noRot="1" noChangeAspect="1"/>
          </p:cNvPicPr>
          <p:nvPr>
            <p:ph idx="1"/>
            <a:videoFile r:link="rId1"/>
          </p:nvPr>
        </p:nvPicPr>
        <p:blipFill>
          <a:blip r:embed="rId3"/>
          <a:stretch>
            <a:fillRect/>
          </a:stretch>
        </p:blipFill>
        <p:spPr>
          <a:xfrm>
            <a:off x="1897820" y="2034811"/>
            <a:ext cx="8396360" cy="4722210"/>
          </a:xfrm>
          <a:prstGeom prst="rect">
            <a:avLst/>
          </a:prstGeom>
        </p:spPr>
      </p:pic>
    </p:spTree>
    <p:extLst>
      <p:ext uri="{BB962C8B-B14F-4D97-AF65-F5344CB8AC3E}">
        <p14:creationId xmlns:p14="http://schemas.microsoft.com/office/powerpoint/2010/main" val="15583474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26" name="Picture 25">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28" name="Rectangle 27">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88F0DE4-FF10-4F2A-98AC-FB86D61B4C93}"/>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a:solidFill>
                  <a:srgbClr val="FFFFFF"/>
                </a:solidFill>
              </a:rPr>
              <a:t>Support and Engage with Black Owned Business and Anti-Racism Organizations</a:t>
            </a:r>
          </a:p>
        </p:txBody>
      </p:sp>
      <p:pic>
        <p:nvPicPr>
          <p:cNvPr id="30" name="Picture 29">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1" name="Rectangle 31">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33">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43" name="Rectangle 35">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51DD4DD-71AE-4E4B-9261-BF9F60346EC8}"/>
              </a:ext>
            </a:extLst>
          </p:cNvPr>
          <p:cNvSpPr/>
          <p:nvPr/>
        </p:nvSpPr>
        <p:spPr>
          <a:xfrm>
            <a:off x="497042" y="2468783"/>
            <a:ext cx="9529586" cy="3119926"/>
          </a:xfrm>
          <a:prstGeom prst="rect">
            <a:avLst/>
          </a:prstGeom>
        </p:spPr>
        <p:txBody>
          <a:bodyPr vert="horz" lIns="91440" tIns="45720" rIns="91440" bIns="45720" rtlCol="0">
            <a:normAutofit/>
          </a:bodyPr>
          <a:lstStyle/>
          <a:p>
            <a:pPr defTabSz="914400">
              <a:lnSpc>
                <a:spcPct val="90000"/>
              </a:lnSpc>
              <a:spcAft>
                <a:spcPts val="600"/>
              </a:spcAft>
            </a:pPr>
            <a:r>
              <a:rPr lang="en-US" sz="2800" dirty="0">
                <a:solidFill>
                  <a:srgbClr val="FFFFFF"/>
                </a:solidFill>
                <a:latin typeface="Abadi" panose="020B0604020104020204" pitchFamily="34" charset="0"/>
              </a:rPr>
              <a:t>Now more than ever is the time to donate, support and educate. There are several Bay Area focused organizations that we hope will guide you along the way.  </a:t>
            </a:r>
            <a:br>
              <a:rPr lang="en-US" sz="2800" dirty="0">
                <a:solidFill>
                  <a:srgbClr val="FFFFFF"/>
                </a:solidFill>
                <a:latin typeface="Abadi" panose="020B0604020104020204" pitchFamily="34" charset="0"/>
              </a:rPr>
            </a:br>
            <a:endParaRPr lang="en-US" sz="2800" dirty="0">
              <a:solidFill>
                <a:srgbClr val="FFFFFF"/>
              </a:solidFill>
              <a:latin typeface="Abadi" panose="020B0604020104020204" pitchFamily="34" charset="0"/>
            </a:endParaRPr>
          </a:p>
          <a:p>
            <a:pPr defTabSz="914400">
              <a:lnSpc>
                <a:spcPct val="90000"/>
              </a:lnSpc>
              <a:spcAft>
                <a:spcPts val="600"/>
              </a:spcAft>
            </a:pPr>
            <a:r>
              <a:rPr lang="en-US" sz="2800" dirty="0">
                <a:solidFill>
                  <a:srgbClr val="FFFFFF"/>
                </a:solidFill>
                <a:latin typeface="Abadi" panose="020B0604020104020204" pitchFamily="34" charset="0"/>
              </a:rPr>
              <a:t>For these resources and to continue the work of Dismantling Structural Racism visit:</a:t>
            </a:r>
          </a:p>
        </p:txBody>
      </p:sp>
      <p:sp>
        <p:nvSpPr>
          <p:cNvPr id="7" name="Rectangle 6">
            <a:extLst>
              <a:ext uri="{FF2B5EF4-FFF2-40B4-BE49-F238E27FC236}">
                <a16:creationId xmlns:a16="http://schemas.microsoft.com/office/drawing/2014/main" id="{CABEA63A-EBF2-4DA4-8A71-2A2E4449848D}"/>
              </a:ext>
            </a:extLst>
          </p:cNvPr>
          <p:cNvSpPr/>
          <p:nvPr/>
        </p:nvSpPr>
        <p:spPr>
          <a:xfrm>
            <a:off x="411185" y="4911426"/>
            <a:ext cx="9615442" cy="646331"/>
          </a:xfrm>
          <a:prstGeom prst="rect">
            <a:avLst/>
          </a:prstGeom>
        </p:spPr>
        <p:txBody>
          <a:bodyPr wrap="square">
            <a:spAutoFit/>
          </a:bodyPr>
          <a:lstStyle/>
          <a:p>
            <a:pPr>
              <a:spcAft>
                <a:spcPts val="600"/>
              </a:spcAft>
            </a:pPr>
            <a:r>
              <a:rPr lang="en-US" sz="3600" dirty="0">
                <a:latin typeface="Abadi" panose="020B0604020104020204" pitchFamily="34" charset="0"/>
                <a:hlinkClick r:id="rId5"/>
              </a:rPr>
              <a:t>www.presbyteryofsf.org/anti-racism-and-justice/</a:t>
            </a:r>
            <a:endParaRPr lang="en-US" sz="3600" dirty="0">
              <a:latin typeface="Abadi" panose="020B0604020104020204" pitchFamily="34" charset="0"/>
            </a:endParaRPr>
          </a:p>
        </p:txBody>
      </p:sp>
    </p:spTree>
    <p:extLst>
      <p:ext uri="{BB962C8B-B14F-4D97-AF65-F5344CB8AC3E}">
        <p14:creationId xmlns:p14="http://schemas.microsoft.com/office/powerpoint/2010/main" val="18608144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8D0A02"/>
        </a:solidFill>
        <a:effectLst/>
      </p:bgPr>
    </p:bg>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E60C72CA-E36E-44A3-B69C-BE9405C6A1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0" name="Picture 89">
            <a:extLst>
              <a:ext uri="{FF2B5EF4-FFF2-40B4-BE49-F238E27FC236}">
                <a16:creationId xmlns:a16="http://schemas.microsoft.com/office/drawing/2014/main" id="{E6F50D26-2AE2-40D5-AA0F-827E47F89A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2" name="Rectangle 91">
            <a:extLst>
              <a:ext uri="{FF2B5EF4-FFF2-40B4-BE49-F238E27FC236}">
                <a16:creationId xmlns:a16="http://schemas.microsoft.com/office/drawing/2014/main" id="{EF7EC281-2ECA-4A08-B0F7-42750BF0C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Rectangle 93">
            <a:extLst>
              <a:ext uri="{FF2B5EF4-FFF2-40B4-BE49-F238E27FC236}">
                <a16:creationId xmlns:a16="http://schemas.microsoft.com/office/drawing/2014/main" id="{03043CC2-E060-443E-BBC4-197CCD7FE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6" name="Rectangle 95">
            <a:extLst>
              <a:ext uri="{FF2B5EF4-FFF2-40B4-BE49-F238E27FC236}">
                <a16:creationId xmlns:a16="http://schemas.microsoft.com/office/drawing/2014/main" id="{1454BC00-0C10-4B2D-89D5-6405C87B8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2538"/>
            <a:ext cx="5538554" cy="5925402"/>
          </a:xfrm>
          <a:prstGeom prst="rect">
            <a:avLst/>
          </a:prstGeom>
          <a:ln w="22225">
            <a:solidFill>
              <a:srgbClr val="F5B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5A6D7D48-90BE-460A-B1FA-D090DC0E78AE}"/>
              </a:ext>
            </a:extLst>
          </p:cNvPr>
          <p:cNvPicPr>
            <a:picLocks noChangeAspect="1"/>
          </p:cNvPicPr>
          <p:nvPr/>
        </p:nvPicPr>
        <p:blipFill>
          <a:blip r:embed="rId5"/>
          <a:stretch>
            <a:fillRect/>
          </a:stretch>
        </p:blipFill>
        <p:spPr>
          <a:xfrm>
            <a:off x="643467" y="806450"/>
            <a:ext cx="5211232" cy="5211232"/>
          </a:xfrm>
          <a:prstGeom prst="rect">
            <a:avLst/>
          </a:prstGeom>
        </p:spPr>
      </p:pic>
      <p:sp useBgFill="1">
        <p:nvSpPr>
          <p:cNvPr id="98" name="Rectangle 97">
            <a:extLst>
              <a:ext uri="{FF2B5EF4-FFF2-40B4-BE49-F238E27FC236}">
                <a16:creationId xmlns:a16="http://schemas.microsoft.com/office/drawing/2014/main" id="{FCD6BFF0-ABAD-4639-8BBC-4F900322F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021" y="453280"/>
            <a:ext cx="5538554" cy="5925402"/>
          </a:xfrm>
          <a:prstGeom prst="rect">
            <a:avLst/>
          </a:prstGeom>
          <a:ln w="22225">
            <a:solidFill>
              <a:srgbClr val="F5B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black, sitting, red, clock&#10;&#10;Description automatically generated">
            <a:extLst>
              <a:ext uri="{FF2B5EF4-FFF2-40B4-BE49-F238E27FC236}">
                <a16:creationId xmlns:a16="http://schemas.microsoft.com/office/drawing/2014/main" id="{FA0EB910-EF7F-42AC-8862-AE50334D1109}"/>
              </a:ext>
            </a:extLst>
          </p:cNvPr>
          <p:cNvPicPr>
            <a:picLocks noChangeAspect="1"/>
          </p:cNvPicPr>
          <p:nvPr/>
        </p:nvPicPr>
        <p:blipFill>
          <a:blip r:embed="rId6"/>
          <a:stretch>
            <a:fillRect/>
          </a:stretch>
        </p:blipFill>
        <p:spPr>
          <a:xfrm>
            <a:off x="6287610" y="2587398"/>
            <a:ext cx="5327375" cy="1568263"/>
          </a:xfrm>
          <a:prstGeom prst="rect">
            <a:avLst/>
          </a:prstGeom>
        </p:spPr>
      </p:pic>
    </p:spTree>
    <p:extLst>
      <p:ext uri="{BB962C8B-B14F-4D97-AF65-F5344CB8AC3E}">
        <p14:creationId xmlns:p14="http://schemas.microsoft.com/office/powerpoint/2010/main" val="1279794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Laquan McDonald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George Mann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Tanisha Anderson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Akai Gurley</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p:cNvPicPr preferRelativeResize="0"/>
          <p:nvPr/>
        </p:nvPicPr>
        <p:blipFill>
          <a:blip r:embed="rId3">
            <a:alphaModFix/>
          </a:blip>
          <a:stretch>
            <a:fillRect/>
          </a:stretch>
        </p:blipFill>
        <p:spPr>
          <a:xfrm>
            <a:off x="3201434" y="281431"/>
            <a:ext cx="6295133" cy="6295133"/>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Tamir Rice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Rumain Brisbon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rgbClr val="8D0A02"/>
            </a:gs>
          </a:gsLst>
          <a:lin ang="252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22" name="Rectangle 21">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BF7072-441E-408F-9CD1-BA79FD1FE71C}"/>
              </a:ext>
            </a:extLst>
          </p:cNvPr>
          <p:cNvSpPr>
            <a:spLocks noGrp="1"/>
          </p:cNvSpPr>
          <p:nvPr>
            <p:ph type="ctrTitle"/>
          </p:nvPr>
        </p:nvSpPr>
        <p:spPr>
          <a:xfrm>
            <a:off x="4063113" y="1997765"/>
            <a:ext cx="5872891" cy="2696635"/>
          </a:xfrm>
        </p:spPr>
        <p:txBody>
          <a:bodyPr>
            <a:noAutofit/>
          </a:bodyPr>
          <a:lstStyle/>
          <a:p>
            <a:r>
              <a:rPr lang="en-US" sz="7000" b="1" dirty="0">
                <a:solidFill>
                  <a:srgbClr val="FFFFFF"/>
                </a:solidFill>
                <a:latin typeface="Abadi" panose="020B0604020104020204" pitchFamily="34" charset="0"/>
              </a:rPr>
              <a:t>Lamentation</a:t>
            </a:r>
            <a:r>
              <a:rPr lang="en-US" sz="7000" dirty="0">
                <a:solidFill>
                  <a:srgbClr val="FFFFFF"/>
                </a:solidFill>
                <a:latin typeface="Abadi" panose="020B0604020104020204" pitchFamily="34" charset="0"/>
              </a:rPr>
              <a:t>—</a:t>
            </a:r>
            <a:br>
              <a:rPr lang="en-US" sz="7000" dirty="0">
                <a:solidFill>
                  <a:srgbClr val="FFFFFF"/>
                </a:solidFill>
                <a:latin typeface="Abadi" panose="020B0604020104020204" pitchFamily="34" charset="0"/>
              </a:rPr>
            </a:br>
            <a:r>
              <a:rPr lang="en-US" sz="7000" i="1" dirty="0">
                <a:solidFill>
                  <a:srgbClr val="FFFFFF"/>
                </a:solidFill>
                <a:latin typeface="Abadi" panose="020B0604020104020204" pitchFamily="34" charset="0"/>
              </a:rPr>
              <a:t>Raising Our Voices</a:t>
            </a:r>
          </a:p>
        </p:txBody>
      </p:sp>
      <p:pic>
        <p:nvPicPr>
          <p:cNvPr id="24" name="Picture 23">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26" name="Rectangle 25">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8336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Jerame Reid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Matthew Ajibade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Frank Smart</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Natasha McKenna</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Tony Robinson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Anthony Hill</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Mya Hall</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Phillip White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Eric Harris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Walter Scott</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body" idx="2"/>
          </p:nvPr>
        </p:nvSpPr>
        <p:spPr>
          <a:xfrm>
            <a:off x="6586000" y="965600"/>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dirty="0"/>
          </a:p>
        </p:txBody>
      </p:sp>
      <p:pic>
        <p:nvPicPr>
          <p:cNvPr id="55" name="Google Shape;55;p13"/>
          <p:cNvPicPr preferRelativeResize="0"/>
          <p:nvPr/>
        </p:nvPicPr>
        <p:blipFill>
          <a:blip r:embed="rId3">
            <a:alphaModFix/>
          </a:blip>
          <a:stretch>
            <a:fillRect/>
          </a:stretch>
        </p:blipFill>
        <p:spPr>
          <a:xfrm>
            <a:off x="6418867" y="557167"/>
            <a:ext cx="5584868" cy="5584868"/>
          </a:xfrm>
          <a:prstGeom prst="rect">
            <a:avLst/>
          </a:prstGeom>
          <a:noFill/>
          <a:ln>
            <a:noFill/>
          </a:ln>
        </p:spPr>
      </p:pic>
      <p:sp>
        <p:nvSpPr>
          <p:cNvPr id="6" name="Rectangle 5">
            <a:extLst>
              <a:ext uri="{FF2B5EF4-FFF2-40B4-BE49-F238E27FC236}">
                <a16:creationId xmlns:a16="http://schemas.microsoft.com/office/drawing/2014/main" id="{E8591A4B-312D-4781-9B07-DB0FB3A98AA0}"/>
              </a:ext>
            </a:extLst>
          </p:cNvPr>
          <p:cNvSpPr/>
          <p:nvPr/>
        </p:nvSpPr>
        <p:spPr>
          <a:xfrm>
            <a:off x="-88198" y="3429000"/>
            <a:ext cx="6096000" cy="1569660"/>
          </a:xfrm>
          <a:prstGeom prst="rect">
            <a:avLst/>
          </a:prstGeom>
        </p:spPr>
        <p:txBody>
          <a:bodyPr>
            <a:spAutoFit/>
          </a:bodyPr>
          <a:lstStyle/>
          <a:p>
            <a:pPr algn="ctr" defTabSz="1219170">
              <a:buClr>
                <a:srgbClr val="000000"/>
              </a:buClr>
            </a:pPr>
            <a:r>
              <a:rPr lang="en" sz="2400" b="1" kern="0" dirty="0">
                <a:solidFill>
                  <a:srgbClr val="FFFFFF"/>
                </a:solidFill>
                <a:latin typeface="Abadi" panose="020B0604020104020204" pitchFamily="34" charset="0"/>
                <a:cs typeface="Arial"/>
                <a:sym typeface="Arial"/>
              </a:rPr>
              <a:t>A Virtual Faith- Centered Vigil to </a:t>
            </a:r>
            <a:br>
              <a:rPr lang="en" sz="2400" b="1" kern="0" dirty="0">
                <a:solidFill>
                  <a:srgbClr val="FFFFFF"/>
                </a:solidFill>
                <a:latin typeface="Abadi" panose="020B0604020104020204" pitchFamily="34" charset="0"/>
                <a:cs typeface="Arial"/>
                <a:sym typeface="Arial"/>
              </a:rPr>
            </a:br>
            <a:r>
              <a:rPr lang="en" sz="2400" b="1" kern="0" dirty="0">
                <a:solidFill>
                  <a:srgbClr val="FFFFFF"/>
                </a:solidFill>
                <a:latin typeface="Abadi" panose="020B0604020104020204" pitchFamily="34" charset="0"/>
                <a:cs typeface="Arial"/>
                <a:sym typeface="Arial"/>
              </a:rPr>
              <a:t>Denounce </a:t>
            </a:r>
            <a:r>
              <a:rPr lang="en-US" sz="2400" b="1" kern="0" dirty="0">
                <a:solidFill>
                  <a:srgbClr val="FFFFFF"/>
                </a:solidFill>
                <a:latin typeface="Abadi" panose="020B0604020104020204" pitchFamily="34" charset="0"/>
                <a:cs typeface="Arial"/>
                <a:sym typeface="Arial"/>
              </a:rPr>
              <a:t>White Supremacy</a:t>
            </a:r>
            <a:r>
              <a:rPr lang="en" sz="2400" b="1" kern="0" dirty="0">
                <a:solidFill>
                  <a:srgbClr val="FFFFFF"/>
                </a:solidFill>
                <a:latin typeface="Abadi" panose="020B0604020104020204" pitchFamily="34" charset="0"/>
                <a:cs typeface="Arial"/>
                <a:sym typeface="Arial"/>
              </a:rPr>
              <a:t> </a:t>
            </a:r>
            <a:r>
              <a:rPr lang="en-US" sz="2400" b="1" kern="0" dirty="0">
                <a:solidFill>
                  <a:srgbClr val="FFFFFF"/>
                </a:solidFill>
                <a:latin typeface="Abadi" panose="020B0604020104020204" pitchFamily="34" charset="0"/>
                <a:cs typeface="Arial"/>
                <a:sym typeface="Arial"/>
              </a:rPr>
              <a:t>and</a:t>
            </a:r>
            <a:r>
              <a:rPr lang="en" sz="2400" b="1" kern="0" dirty="0">
                <a:solidFill>
                  <a:srgbClr val="FFFFFF"/>
                </a:solidFill>
                <a:latin typeface="Abadi" panose="020B0604020104020204" pitchFamily="34" charset="0"/>
                <a:cs typeface="Arial"/>
                <a:sym typeface="Arial"/>
              </a:rPr>
              <a:t> </a:t>
            </a:r>
            <a:br>
              <a:rPr lang="en" sz="2400" b="1" kern="0" dirty="0">
                <a:solidFill>
                  <a:srgbClr val="FFFFFF"/>
                </a:solidFill>
                <a:latin typeface="Abadi" panose="020B0604020104020204" pitchFamily="34" charset="0"/>
                <a:cs typeface="Arial"/>
                <a:sym typeface="Arial"/>
              </a:rPr>
            </a:br>
            <a:r>
              <a:rPr lang="en" sz="2400" b="1" kern="0" dirty="0">
                <a:solidFill>
                  <a:srgbClr val="FFFFFF"/>
                </a:solidFill>
                <a:latin typeface="Abadi" panose="020B0604020104020204" pitchFamily="34" charset="0"/>
                <a:cs typeface="Arial"/>
                <a:sym typeface="Arial"/>
              </a:rPr>
              <a:t>the Impact of Police Violence on </a:t>
            </a:r>
            <a:br>
              <a:rPr lang="en" sz="2400" b="1" kern="0" dirty="0">
                <a:solidFill>
                  <a:srgbClr val="FFFFFF"/>
                </a:solidFill>
                <a:latin typeface="Abadi" panose="020B0604020104020204" pitchFamily="34" charset="0"/>
                <a:cs typeface="Arial"/>
                <a:sym typeface="Arial"/>
              </a:rPr>
            </a:br>
            <a:r>
              <a:rPr lang="en" sz="2400" b="1" kern="0" dirty="0">
                <a:solidFill>
                  <a:srgbClr val="FFFFFF"/>
                </a:solidFill>
                <a:latin typeface="Abadi" panose="020B0604020104020204" pitchFamily="34" charset="0"/>
                <a:cs typeface="Arial"/>
                <a:sym typeface="Arial"/>
              </a:rPr>
              <a:t>Black Communities </a:t>
            </a:r>
            <a:endParaRPr lang="en-US" sz="2400" b="1" kern="0" dirty="0">
              <a:solidFill>
                <a:srgbClr val="000000"/>
              </a:solidFill>
              <a:latin typeface="Abadi" panose="020B0604020104020204" pitchFamily="34" charset="0"/>
              <a:cs typeface="Arial"/>
              <a:sym typeface="Arial"/>
            </a:endParaRPr>
          </a:p>
        </p:txBody>
      </p:sp>
      <p:pic>
        <p:nvPicPr>
          <p:cNvPr id="3" name="Picture 2" descr="A picture containing black, sitting, red, clock&#10;&#10;Description automatically generated">
            <a:extLst>
              <a:ext uri="{FF2B5EF4-FFF2-40B4-BE49-F238E27FC236}">
                <a16:creationId xmlns:a16="http://schemas.microsoft.com/office/drawing/2014/main" id="{182EB9EB-BEF0-4CED-94C4-8F1F309EE024}"/>
              </a:ext>
            </a:extLst>
          </p:cNvPr>
          <p:cNvPicPr>
            <a:picLocks noChangeAspect="1"/>
          </p:cNvPicPr>
          <p:nvPr/>
        </p:nvPicPr>
        <p:blipFill>
          <a:blip r:embed="rId4"/>
          <a:stretch>
            <a:fillRect/>
          </a:stretch>
        </p:blipFill>
        <p:spPr>
          <a:xfrm>
            <a:off x="21132" y="1882751"/>
            <a:ext cx="6096000" cy="14668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40"/>
          <p:cNvPicPr preferRelativeResize="0"/>
          <p:nvPr/>
        </p:nvPicPr>
        <p:blipFill>
          <a:blip r:embed="rId3">
            <a:alphaModFix/>
          </a:blip>
          <a:stretch>
            <a:fillRect/>
          </a:stretch>
        </p:blipFill>
        <p:spPr>
          <a:xfrm>
            <a:off x="3258301" y="218034"/>
            <a:ext cx="6118535" cy="6118535"/>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William Chapman II</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Alexia Christian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Brendon Glenn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Victor Manuel Larosa</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Jonathan Sanders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Freddie Blue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Joseph Mann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Salvado Ellswood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Sandra Bland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740800"/>
            <a:ext cx="3744000" cy="1007600"/>
          </a:xfrm>
          <a:prstGeom prst="rect">
            <a:avLst/>
          </a:prstGeom>
        </p:spPr>
        <p:txBody>
          <a:bodyPr spcFirstLastPara="1" wrap="square" lIns="121900" tIns="121900" rIns="121900" bIns="121900" anchor="b" anchorCtr="0">
            <a:noAutofit/>
          </a:bodyPr>
          <a:lstStyle/>
          <a:p>
            <a:r>
              <a:rPr lang="en"/>
              <a:t>Candle Lighting</a:t>
            </a:r>
            <a:endParaRPr/>
          </a:p>
        </p:txBody>
      </p:sp>
      <p:sp>
        <p:nvSpPr>
          <p:cNvPr id="62" name="Google Shape;62;p14"/>
          <p:cNvSpPr txBox="1">
            <a:spLocks noGrp="1"/>
          </p:cNvSpPr>
          <p:nvPr>
            <p:ph type="body" idx="1"/>
          </p:nvPr>
        </p:nvSpPr>
        <p:spPr>
          <a:xfrm>
            <a:off x="415600" y="1852800"/>
            <a:ext cx="3744000" cy="4239200"/>
          </a:xfrm>
          <a:prstGeom prst="rect">
            <a:avLst/>
          </a:prstGeom>
        </p:spPr>
        <p:txBody>
          <a:bodyPr spcFirstLastPara="1" wrap="square" lIns="121900" tIns="121900" rIns="121900" bIns="121900" anchor="t" anchorCtr="0">
            <a:noAutofit/>
          </a:bodyPr>
          <a:lstStyle/>
          <a:p>
            <a:pPr marL="0" indent="0">
              <a:spcAft>
                <a:spcPts val="2133"/>
              </a:spcAft>
              <a:buNone/>
            </a:pPr>
            <a:r>
              <a:rPr lang="en" sz="2400" dirty="0">
                <a:solidFill>
                  <a:srgbClr val="F3F3F3"/>
                </a:solidFill>
              </a:rPr>
              <a:t>As we move into our time where we hold vigil for Black lives lost to police violence and the impact of racism on our lives and communities, please take the time now to light a candle.</a:t>
            </a:r>
            <a:endParaRPr sz="2400" dirty="0">
              <a:solidFill>
                <a:srgbClr val="F3F3F3"/>
              </a:solidFill>
            </a:endParaRPr>
          </a:p>
        </p:txBody>
      </p:sp>
      <p:pic>
        <p:nvPicPr>
          <p:cNvPr id="63" name="Google Shape;63;p14"/>
          <p:cNvPicPr preferRelativeResize="0"/>
          <p:nvPr/>
        </p:nvPicPr>
        <p:blipFill>
          <a:blip r:embed="rId3">
            <a:alphaModFix/>
          </a:blip>
          <a:stretch>
            <a:fillRect/>
          </a:stretch>
        </p:blipFill>
        <p:spPr>
          <a:xfrm>
            <a:off x="5725868" y="160600"/>
            <a:ext cx="4838977" cy="645159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50"/>
          <p:cNvPicPr preferRelativeResize="0"/>
          <p:nvPr/>
        </p:nvPicPr>
        <p:blipFill>
          <a:blip r:embed="rId3">
            <a:alphaModFix/>
          </a:blip>
          <a:stretch>
            <a:fillRect/>
          </a:stretch>
        </p:blipFill>
        <p:spPr>
          <a:xfrm>
            <a:off x="3009434" y="213901"/>
            <a:ext cx="6430199" cy="6430199"/>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Albert Joseph Davis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Darrius Stewart</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BIlly Ray Davis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Samuel Dubose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Michael Sabbie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Brian Keith Day</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Christian Taylor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Troy Robinson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Asshams Pharoah Manley</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536933" y="4163767"/>
            <a:ext cx="5226000" cy="1546800"/>
          </a:xfrm>
          <a:prstGeom prst="rect">
            <a:avLst/>
          </a:prstGeom>
        </p:spPr>
        <p:txBody>
          <a:bodyPr spcFirstLastPara="1" wrap="square" lIns="121900" tIns="121900" rIns="121900" bIns="121900" anchor="b" anchorCtr="0">
            <a:noAutofit/>
          </a:bodyPr>
          <a:lstStyle/>
          <a:p>
            <a:r>
              <a:rPr lang="en" sz="3200"/>
              <a:t>The words “I can’t breathe” made national headlines in July, 2014 with the death of Eric Garner, and again in May, 2020 with the death of George Floyd, both due to police violence. </a:t>
            </a:r>
            <a:endParaRPr sz="3200"/>
          </a:p>
          <a:p>
            <a:endParaRPr sz="3200"/>
          </a:p>
          <a:p>
            <a:endParaRPr sz="3200"/>
          </a:p>
        </p:txBody>
      </p:sp>
      <p:pic>
        <p:nvPicPr>
          <p:cNvPr id="69" name="Google Shape;69;p15"/>
          <p:cNvPicPr preferRelativeResize="0"/>
          <p:nvPr/>
        </p:nvPicPr>
        <p:blipFill>
          <a:blip r:embed="rId3">
            <a:alphaModFix/>
          </a:blip>
          <a:stretch>
            <a:fillRect/>
          </a:stretch>
        </p:blipFill>
        <p:spPr>
          <a:xfrm>
            <a:off x="383533" y="1147233"/>
            <a:ext cx="4926800" cy="4926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Felix Kumi</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Keith Harrison McLeod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6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Junior Prosper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Lamontez Jones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Paterson Brown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Dominic Hutchinson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Anthony Ashford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67"/>
          <p:cNvPicPr preferRelativeResize="0"/>
          <p:nvPr/>
        </p:nvPicPr>
        <p:blipFill>
          <a:blip r:embed="rId3">
            <a:alphaModFix/>
          </a:blip>
          <a:stretch>
            <a:fillRect/>
          </a:stretch>
        </p:blipFill>
        <p:spPr>
          <a:xfrm>
            <a:off x="3123234" y="147531"/>
            <a:ext cx="6562935" cy="6562935"/>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Alonzo Smith</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Tyree Crawford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p>
            <a:endParaRPr sz="3200"/>
          </a:p>
          <a:p>
            <a:endParaRPr/>
          </a:p>
        </p:txBody>
      </p:sp>
      <p:sp>
        <p:nvSpPr>
          <p:cNvPr id="75" name="Google Shape;75;p16"/>
          <p:cNvSpPr txBox="1">
            <a:spLocks noGrp="1"/>
          </p:cNvSpPr>
          <p:nvPr>
            <p:ph type="body" idx="2"/>
          </p:nvPr>
        </p:nvSpPr>
        <p:spPr>
          <a:xfrm>
            <a:off x="492800" y="965600"/>
            <a:ext cx="5116000" cy="4926800"/>
          </a:xfrm>
          <a:prstGeom prst="rect">
            <a:avLst/>
          </a:prstGeom>
        </p:spPr>
        <p:txBody>
          <a:bodyPr spcFirstLastPara="1" wrap="square" lIns="121900" tIns="121900" rIns="121900" bIns="121900" anchor="ctr" anchorCtr="0">
            <a:noAutofit/>
          </a:bodyPr>
          <a:lstStyle/>
          <a:p>
            <a:pPr marL="0" indent="0" algn="ctr">
              <a:lnSpc>
                <a:spcPct val="100000"/>
              </a:lnSpc>
              <a:buNone/>
            </a:pPr>
            <a:r>
              <a:rPr lang="en" sz="3200"/>
              <a:t>For the next 8 minutes 46 seconds, we ask you to light a candle, and watch the names of 100 Black men and women killed by police violence between July 2014 and May 2020.</a:t>
            </a:r>
            <a:endParaRPr sz="3200"/>
          </a:p>
          <a:p>
            <a:pPr marL="0" indent="0" algn="ctr">
              <a:lnSpc>
                <a:spcPct val="100000"/>
              </a:lnSpc>
              <a:buNone/>
            </a:pPr>
            <a:endParaRPr sz="3200"/>
          </a:p>
          <a:p>
            <a:pPr marL="0" indent="0" algn="ctr">
              <a:lnSpc>
                <a:spcPct val="100000"/>
              </a:lnSpc>
              <a:buNone/>
            </a:pPr>
            <a:r>
              <a:rPr lang="en" sz="3200"/>
              <a:t> This list is not exhaustive. </a:t>
            </a:r>
            <a:endParaRPr/>
          </a:p>
        </p:txBody>
      </p:sp>
      <p:pic>
        <p:nvPicPr>
          <p:cNvPr id="76" name="Google Shape;76;p16"/>
          <p:cNvPicPr preferRelativeResize="0"/>
          <p:nvPr/>
        </p:nvPicPr>
        <p:blipFill>
          <a:blip r:embed="rId3">
            <a:alphaModFix/>
          </a:blip>
          <a:stretch>
            <a:fillRect/>
          </a:stretch>
        </p:blipFill>
        <p:spPr>
          <a:xfrm>
            <a:off x="6595200" y="732200"/>
            <a:ext cx="5393600" cy="5393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7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India Kager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7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La’Vante Biggs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7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Michael Lee Marshall</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7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Jamar Clark</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Richard Perkins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Nathaniel Harris Pickett</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7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Benni Lee Tignor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Miguel Espinal</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Michael Noel</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Kevin Matthews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Eric Garner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8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Bettie Jones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8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Quintonio Legrier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8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Keith Childress Jr.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8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Janet Wilson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8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Randy Nelson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8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Antronie Scott</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8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Wendell Celestine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David Joseph</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8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Calin Roquemore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Dyzhawn Perkins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John Crawford III</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9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Christopher Davis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9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Marco Loud</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9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Peter Gaines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9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Torrey Robinson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9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Darius Robinson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9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Kevin Hicks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9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Mary Truxillo</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9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Demarcus Semer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9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Willie Tillman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9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Terrill Thomas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Michael Brown</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00"/>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Sylville Smith</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01"/>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Alton Sterling</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0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Philando Castile</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3"/>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Terence Crutcher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0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Paul O’Neal</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0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Alteria Woods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0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Jordan Edwards</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7"/>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Aaron Bailey</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08"/>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Ronell Foster</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0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p>
            <a:r>
              <a:rPr lang="en" sz="6400"/>
              <a:t>Stephon Clark</a:t>
            </a:r>
            <a:endParaRPr sz="640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p14:dur="10" advTm="4900">
        <p159:morph option="byObject"/>
      </p:transition>
    </mc:Choice>
    <mc:Fallback>
      <p:transition advTm="4900">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429</Words>
  <Application>Microsoft Office PowerPoint</Application>
  <PresentationFormat>Widescreen</PresentationFormat>
  <Paragraphs>125</Paragraphs>
  <Slides>122</Slides>
  <Notes>115</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122</vt:i4>
      </vt:variant>
    </vt:vector>
  </HeadingPairs>
  <TitlesOfParts>
    <vt:vector size="128" baseType="lpstr">
      <vt:lpstr>Abadi</vt:lpstr>
      <vt:lpstr>Arial</vt:lpstr>
      <vt:lpstr>Calibri</vt:lpstr>
      <vt:lpstr>Trebuchet MS</vt:lpstr>
      <vt:lpstr>Berlin</vt:lpstr>
      <vt:lpstr>Simple Dark</vt:lpstr>
      <vt:lpstr>PowerPoint Presentation</vt:lpstr>
      <vt:lpstr>Lamentation— Raising Our Voices</vt:lpstr>
      <vt:lpstr>PowerPoint Presentation</vt:lpstr>
      <vt:lpstr>Candle Lighting</vt:lpstr>
      <vt:lpstr>The words “I can’t breathe” made national headlines in July, 2014 with the death of Eric Garner, and again in May, 2020 with the death of George Floyd, both due to police violence.   </vt:lpstr>
      <vt:lpstr> </vt:lpstr>
      <vt:lpstr>Eric Garner</vt:lpstr>
      <vt:lpstr>John Crawford III</vt:lpstr>
      <vt:lpstr>Michael Brown</vt:lpstr>
      <vt:lpstr>Ezell Ford</vt:lpstr>
      <vt:lpstr>Dante Parker</vt:lpstr>
      <vt:lpstr>Michelle Cusseaux</vt:lpstr>
      <vt:lpstr>Laquan McDonald</vt:lpstr>
      <vt:lpstr>George Mann</vt:lpstr>
      <vt:lpstr>Tanisha Anderson</vt:lpstr>
      <vt:lpstr>Akai Gurley</vt:lpstr>
      <vt:lpstr>PowerPoint Presentation</vt:lpstr>
      <vt:lpstr>Tamir Rice</vt:lpstr>
      <vt:lpstr>Rumain Brisbon</vt:lpstr>
      <vt:lpstr>Jerame Reid</vt:lpstr>
      <vt:lpstr>Matthew Ajibade</vt:lpstr>
      <vt:lpstr>Frank Smart</vt:lpstr>
      <vt:lpstr>Natasha McKenna</vt:lpstr>
      <vt:lpstr>Tony Robinson</vt:lpstr>
      <vt:lpstr>Anthony Hill</vt:lpstr>
      <vt:lpstr>Mya Hall</vt:lpstr>
      <vt:lpstr>Phillip White</vt:lpstr>
      <vt:lpstr>Eric Harris</vt:lpstr>
      <vt:lpstr>Walter Scott</vt:lpstr>
      <vt:lpstr>PowerPoint Presentation</vt:lpstr>
      <vt:lpstr>William Chapman II</vt:lpstr>
      <vt:lpstr>Alexia Christian</vt:lpstr>
      <vt:lpstr>Brendon Glenn</vt:lpstr>
      <vt:lpstr>Victor Manuel Larosa</vt:lpstr>
      <vt:lpstr>Jonathan Sanders</vt:lpstr>
      <vt:lpstr>Freddie Blue</vt:lpstr>
      <vt:lpstr>Joseph Mann</vt:lpstr>
      <vt:lpstr>Salvado Ellswood</vt:lpstr>
      <vt:lpstr>Sandra Bland</vt:lpstr>
      <vt:lpstr>PowerPoint Presentation</vt:lpstr>
      <vt:lpstr>Albert Joseph Davis</vt:lpstr>
      <vt:lpstr>Darrius Stewart</vt:lpstr>
      <vt:lpstr>BIlly Ray Davis</vt:lpstr>
      <vt:lpstr>Samuel Dubose</vt:lpstr>
      <vt:lpstr>Michael Sabbie</vt:lpstr>
      <vt:lpstr>Brian Keith Day</vt:lpstr>
      <vt:lpstr>Christian Taylor</vt:lpstr>
      <vt:lpstr>Troy Robinson</vt:lpstr>
      <vt:lpstr>Asshams Pharoah Manley</vt:lpstr>
      <vt:lpstr>Felix Kumi</vt:lpstr>
      <vt:lpstr>Keith Harrison McLeod</vt:lpstr>
      <vt:lpstr>Junior Prosper</vt:lpstr>
      <vt:lpstr>Lamontez Jones</vt:lpstr>
      <vt:lpstr>Paterson Brown</vt:lpstr>
      <vt:lpstr>Dominic Hutchinson</vt:lpstr>
      <vt:lpstr>Anthony Ashford</vt:lpstr>
      <vt:lpstr>PowerPoint Presentation</vt:lpstr>
      <vt:lpstr>Alonzo Smith</vt:lpstr>
      <vt:lpstr>Tyree Crawford</vt:lpstr>
      <vt:lpstr>India Kager</vt:lpstr>
      <vt:lpstr>La’Vante Biggs</vt:lpstr>
      <vt:lpstr>Michael Lee Marshall</vt:lpstr>
      <vt:lpstr>Jamar Clark</vt:lpstr>
      <vt:lpstr>Richard Perkins</vt:lpstr>
      <vt:lpstr>Nathaniel Harris Pickett</vt:lpstr>
      <vt:lpstr>Benni Lee Tignor</vt:lpstr>
      <vt:lpstr>Miguel Espinal</vt:lpstr>
      <vt:lpstr>Michael Noel</vt:lpstr>
      <vt:lpstr>Kevin Matthews</vt:lpstr>
      <vt:lpstr>Bettie Jones</vt:lpstr>
      <vt:lpstr>Quintonio Legrier</vt:lpstr>
      <vt:lpstr>Keith Childress Jr.</vt:lpstr>
      <vt:lpstr>Janet Wilson</vt:lpstr>
      <vt:lpstr>Randy Nelson</vt:lpstr>
      <vt:lpstr>Antronie Scott</vt:lpstr>
      <vt:lpstr>Wendell Celestine</vt:lpstr>
      <vt:lpstr>David Joseph</vt:lpstr>
      <vt:lpstr>Calin Roquemore</vt:lpstr>
      <vt:lpstr>Dyzhawn Perkins</vt:lpstr>
      <vt:lpstr>Christopher Davis</vt:lpstr>
      <vt:lpstr>Marco Loud</vt:lpstr>
      <vt:lpstr>Peter Gaines</vt:lpstr>
      <vt:lpstr>Torrey Robinson</vt:lpstr>
      <vt:lpstr>Darius Robinson</vt:lpstr>
      <vt:lpstr>Kevin Hicks</vt:lpstr>
      <vt:lpstr>Mary Truxillo</vt:lpstr>
      <vt:lpstr>Demarcus Semer</vt:lpstr>
      <vt:lpstr>Willie Tillman</vt:lpstr>
      <vt:lpstr>Terrill Thomas</vt:lpstr>
      <vt:lpstr>Sylville Smith</vt:lpstr>
      <vt:lpstr>Alton Sterling</vt:lpstr>
      <vt:lpstr>Philando Castile</vt:lpstr>
      <vt:lpstr>Terence Crutcher</vt:lpstr>
      <vt:lpstr>Paul O’Neal</vt:lpstr>
      <vt:lpstr>Alteria Woods</vt:lpstr>
      <vt:lpstr>Jordan Edwards</vt:lpstr>
      <vt:lpstr>Aaron Bailey</vt:lpstr>
      <vt:lpstr>Ronell Foster</vt:lpstr>
      <vt:lpstr>Stephon Clark</vt:lpstr>
      <vt:lpstr>Antwon Rose II</vt:lpstr>
      <vt:lpstr>Botham Jean</vt:lpstr>
      <vt:lpstr>Pamela Turner</vt:lpstr>
      <vt:lpstr>Dominique Clayton</vt:lpstr>
      <vt:lpstr>Atatiana Jefferson</vt:lpstr>
      <vt:lpstr>Christopher Whitfield</vt:lpstr>
      <vt:lpstr>Christopher McCorvey</vt:lpstr>
      <vt:lpstr>Eric Reason</vt:lpstr>
      <vt:lpstr>Michael Lorenzo Dean</vt:lpstr>
      <vt:lpstr>Breonna Taylor</vt:lpstr>
      <vt:lpstr>George Floyd</vt:lpstr>
      <vt:lpstr>Their Lives Mattered</vt:lpstr>
      <vt:lpstr>Black Lives Matter</vt:lpstr>
      <vt:lpstr>PowerPoint Presentation</vt:lpstr>
      <vt:lpstr>Lamentation— Raising Our Voices</vt:lpstr>
      <vt:lpstr>Learning— Seeking Spiritual Revelation</vt:lpstr>
      <vt:lpstr>PowerPoint Presentation</vt:lpstr>
      <vt:lpstr>PowerPoint Presentation</vt:lpstr>
      <vt:lpstr>Leading— Creating Space for God’s Purpose  to be Manifest</vt:lpstr>
      <vt:lpstr>21-Day Challenge</vt:lpstr>
      <vt:lpstr>The White Love Project</vt:lpstr>
      <vt:lpstr>Support and Engage with Black Owned Business and Anti-Racism Organizations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 Sactostt</dc:creator>
  <cp:lastModifiedBy>BJ Sactostt</cp:lastModifiedBy>
  <cp:revision>20</cp:revision>
  <dcterms:created xsi:type="dcterms:W3CDTF">2020-06-19T23:37:10Z</dcterms:created>
  <dcterms:modified xsi:type="dcterms:W3CDTF">2020-06-20T19:28:09Z</dcterms:modified>
</cp:coreProperties>
</file>