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7" r:id="rId1"/>
    <p:sldMasterId id="2147483680" r:id="rId2"/>
  </p:sldMasterIdLst>
  <p:notesMasterIdLst>
    <p:notesMasterId r:id="rId19"/>
  </p:notesMasterIdLst>
  <p:sldIdLst>
    <p:sldId id="270" r:id="rId3"/>
    <p:sldId id="272" r:id="rId4"/>
    <p:sldId id="274" r:id="rId5"/>
    <p:sldId id="283" r:id="rId6"/>
    <p:sldId id="284" r:id="rId7"/>
    <p:sldId id="258" r:id="rId8"/>
    <p:sldId id="267" r:id="rId9"/>
    <p:sldId id="268" r:id="rId10"/>
    <p:sldId id="269" r:id="rId11"/>
    <p:sldId id="262" r:id="rId12"/>
    <p:sldId id="374" r:id="rId13"/>
    <p:sldId id="263" r:id="rId14"/>
    <p:sldId id="375" r:id="rId15"/>
    <p:sldId id="376" r:id="rId16"/>
    <p:sldId id="377" r:id="rId17"/>
    <p:sldId id="378"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7" d="100"/>
          <a:sy n="87" d="100"/>
        </p:scale>
        <p:origin x="90"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78B90C2-B47B-460B-AF2A-341C864C0E26}" type="datetimeFigureOut">
              <a:rPr lang="en-US" smtClean="0"/>
              <a:t>9/22/2020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D2F1D2-A17D-42A3-8187-A4924ECE8344}" type="slidenum">
              <a:rPr lang="en-US" smtClean="0"/>
              <a:t>‹#›</a:t>
            </a:fld>
            <a:endParaRPr lang="en-US"/>
          </a:p>
        </p:txBody>
      </p:sp>
    </p:spTree>
    <p:extLst>
      <p:ext uri="{BB962C8B-B14F-4D97-AF65-F5344CB8AC3E}">
        <p14:creationId xmlns:p14="http://schemas.microsoft.com/office/powerpoint/2010/main" val="21297529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In Matthew 25 Jesus speaks to the Nations. Groups of people, which imply systems.</a:t>
            </a:r>
          </a:p>
          <a:p>
            <a:endParaRPr lang="en-US" dirty="0"/>
          </a:p>
          <a:p>
            <a:r>
              <a:rPr lang="en-US" dirty="0"/>
              <a:t>Let’s put this in Jesus’ context – people losing their land heavy taxation from the temple and Roman oppressors.   </a:t>
            </a:r>
          </a:p>
          <a:p>
            <a:endParaRPr lang="en-US" dirty="0"/>
          </a:p>
          <a:p>
            <a:r>
              <a:rPr lang="en-US" dirty="0"/>
              <a:t>Water in short supply depending on who you were, where you lived.</a:t>
            </a:r>
          </a:p>
          <a:p>
            <a:endParaRPr lang="en-US" dirty="0"/>
          </a:p>
          <a:p>
            <a:r>
              <a:rPr lang="en-US" dirty="0"/>
              <a:t>Hospitality key for the survival of people – there were no hotel systems – people had to open their homes and hearts to strangers.</a:t>
            </a:r>
          </a:p>
          <a:p>
            <a:endParaRPr lang="en-US" dirty="0"/>
          </a:p>
          <a:p>
            <a:r>
              <a:rPr lang="en-US" dirty="0"/>
              <a:t>Clothing represents the vulnerability of the poor – garments were not easy to come by.</a:t>
            </a:r>
          </a:p>
          <a:p>
            <a:endParaRPr lang="en-US" dirty="0"/>
          </a:p>
          <a:p>
            <a:r>
              <a:rPr lang="en-US" dirty="0"/>
              <a:t>Sick people often quarantined and considered to be unclean.</a:t>
            </a:r>
          </a:p>
          <a:p>
            <a:endParaRPr lang="en-US" dirty="0"/>
          </a:p>
          <a:p>
            <a:r>
              <a:rPr lang="en-US" dirty="0"/>
              <a:t>Shame and Honor culture – visiting someone in prison placed yourself in jeopardy – standing with Jesus at the cross created vulnerability.</a:t>
            </a:r>
          </a:p>
        </p:txBody>
      </p:sp>
      <p:sp>
        <p:nvSpPr>
          <p:cNvPr id="4" name="Slide Number Placeholder 3"/>
          <p:cNvSpPr>
            <a:spLocks noGrp="1"/>
          </p:cNvSpPr>
          <p:nvPr>
            <p:ph type="sldNum" sz="quarter" idx="5"/>
          </p:nvPr>
        </p:nvSpPr>
        <p:spPr/>
        <p:txBody>
          <a:bodyPr/>
          <a:lstStyle/>
          <a:p>
            <a:fld id="{D303CA98-A60F-4E0D-873B-A61330B34E0C}" type="slidenum">
              <a:rPr lang="en-US" smtClean="0"/>
              <a:t>11</a:t>
            </a:fld>
            <a:endParaRPr lang="en-US" dirty="0"/>
          </a:p>
        </p:txBody>
      </p:sp>
    </p:spTree>
    <p:extLst>
      <p:ext uri="{BB962C8B-B14F-4D97-AF65-F5344CB8AC3E}">
        <p14:creationId xmlns:p14="http://schemas.microsoft.com/office/powerpoint/2010/main" val="26583028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In Matthew 25 Jesus speaks to the Nations. Groups of people, which imply systems.</a:t>
            </a:r>
          </a:p>
          <a:p>
            <a:endParaRPr lang="en-US" dirty="0"/>
          </a:p>
          <a:p>
            <a:r>
              <a:rPr lang="en-US" dirty="0"/>
              <a:t>Let’s put this in Jesus’ context – people losing their land heavy taxation from the temple and Roman oppressors.   </a:t>
            </a:r>
          </a:p>
          <a:p>
            <a:endParaRPr lang="en-US" dirty="0"/>
          </a:p>
          <a:p>
            <a:r>
              <a:rPr lang="en-US" dirty="0"/>
              <a:t>Water in short supply depending on who you were, where you lived.</a:t>
            </a:r>
          </a:p>
          <a:p>
            <a:endParaRPr lang="en-US" dirty="0"/>
          </a:p>
          <a:p>
            <a:r>
              <a:rPr lang="en-US" dirty="0"/>
              <a:t>Hospitality key for the survival of people – there were no hotel systems – people had to open their homes and hearts to strangers.</a:t>
            </a:r>
          </a:p>
          <a:p>
            <a:endParaRPr lang="en-US" dirty="0"/>
          </a:p>
          <a:p>
            <a:r>
              <a:rPr lang="en-US" dirty="0"/>
              <a:t>Clothing represents the vulnerability of the poor – garments were not easy to come by.</a:t>
            </a:r>
          </a:p>
          <a:p>
            <a:endParaRPr lang="en-US" dirty="0"/>
          </a:p>
          <a:p>
            <a:r>
              <a:rPr lang="en-US" dirty="0"/>
              <a:t>Sick people often quarantined and considered to be unclean.</a:t>
            </a:r>
          </a:p>
          <a:p>
            <a:endParaRPr lang="en-US" dirty="0"/>
          </a:p>
          <a:p>
            <a:r>
              <a:rPr lang="en-US" dirty="0"/>
              <a:t>Shame and Honor culture – visiting someone in prison placed yourself in jeopardy – standing with Jesus at the cross created vulnerability.</a:t>
            </a:r>
          </a:p>
        </p:txBody>
      </p:sp>
      <p:sp>
        <p:nvSpPr>
          <p:cNvPr id="4" name="Slide Number Placeholder 3"/>
          <p:cNvSpPr>
            <a:spLocks noGrp="1"/>
          </p:cNvSpPr>
          <p:nvPr>
            <p:ph type="sldNum" sz="quarter" idx="5"/>
          </p:nvPr>
        </p:nvSpPr>
        <p:spPr/>
        <p:txBody>
          <a:bodyPr/>
          <a:lstStyle/>
          <a:p>
            <a:fld id="{D303CA98-A60F-4E0D-873B-A61330B34E0C}" type="slidenum">
              <a:rPr lang="en-US" smtClean="0"/>
              <a:t>13</a:t>
            </a:fld>
            <a:endParaRPr lang="en-US" dirty="0"/>
          </a:p>
        </p:txBody>
      </p:sp>
    </p:spTree>
    <p:extLst>
      <p:ext uri="{BB962C8B-B14F-4D97-AF65-F5344CB8AC3E}">
        <p14:creationId xmlns:p14="http://schemas.microsoft.com/office/powerpoint/2010/main" val="34390170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In Matthew 25 Jesus speaks to the Nations. Groups of people, which imply systems.</a:t>
            </a:r>
          </a:p>
          <a:p>
            <a:endParaRPr lang="en-US" dirty="0"/>
          </a:p>
          <a:p>
            <a:r>
              <a:rPr lang="en-US" dirty="0"/>
              <a:t>Let’s put this in Jesus’ context – people losing their land heavy taxation from the temple and Roman oppressors.   </a:t>
            </a:r>
          </a:p>
          <a:p>
            <a:endParaRPr lang="en-US" dirty="0"/>
          </a:p>
          <a:p>
            <a:r>
              <a:rPr lang="en-US" dirty="0"/>
              <a:t>Water in short supply depending on who you were, where you lived.</a:t>
            </a:r>
          </a:p>
          <a:p>
            <a:endParaRPr lang="en-US" dirty="0"/>
          </a:p>
          <a:p>
            <a:r>
              <a:rPr lang="en-US" dirty="0"/>
              <a:t>Hospitality key for the survival of people – there were no hotel systems – people had to open their homes and hearts to strangers.</a:t>
            </a:r>
          </a:p>
          <a:p>
            <a:endParaRPr lang="en-US" dirty="0"/>
          </a:p>
          <a:p>
            <a:r>
              <a:rPr lang="en-US" dirty="0"/>
              <a:t>Clothing represents the vulnerability of the poor – garments were not easy to come by.</a:t>
            </a:r>
          </a:p>
          <a:p>
            <a:endParaRPr lang="en-US" dirty="0"/>
          </a:p>
          <a:p>
            <a:r>
              <a:rPr lang="en-US" dirty="0"/>
              <a:t>Sick people often quarantined and considered to be unclean.</a:t>
            </a:r>
          </a:p>
          <a:p>
            <a:endParaRPr lang="en-US" dirty="0"/>
          </a:p>
          <a:p>
            <a:r>
              <a:rPr lang="en-US" dirty="0"/>
              <a:t>Shame and Honor culture – visiting someone in prison placed yourself in jeopardy – standing with Jesus at the cross created vulnerability.</a:t>
            </a:r>
          </a:p>
        </p:txBody>
      </p:sp>
      <p:sp>
        <p:nvSpPr>
          <p:cNvPr id="4" name="Slide Number Placeholder 3"/>
          <p:cNvSpPr>
            <a:spLocks noGrp="1"/>
          </p:cNvSpPr>
          <p:nvPr>
            <p:ph type="sldNum" sz="quarter" idx="5"/>
          </p:nvPr>
        </p:nvSpPr>
        <p:spPr/>
        <p:txBody>
          <a:bodyPr/>
          <a:lstStyle/>
          <a:p>
            <a:fld id="{D303CA98-A60F-4E0D-873B-A61330B34E0C}" type="slidenum">
              <a:rPr lang="en-US" smtClean="0"/>
              <a:t>14</a:t>
            </a:fld>
            <a:endParaRPr lang="en-US" dirty="0"/>
          </a:p>
        </p:txBody>
      </p:sp>
    </p:spTree>
    <p:extLst>
      <p:ext uri="{BB962C8B-B14F-4D97-AF65-F5344CB8AC3E}">
        <p14:creationId xmlns:p14="http://schemas.microsoft.com/office/powerpoint/2010/main" val="30673495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In Matthew 25 Jesus speaks to the Nations. Groups of people, which imply systems.</a:t>
            </a:r>
          </a:p>
          <a:p>
            <a:endParaRPr lang="en-US" dirty="0"/>
          </a:p>
          <a:p>
            <a:r>
              <a:rPr lang="en-US" dirty="0"/>
              <a:t>Let’s put this in Jesus’ context – people losing their land heavy taxation from the temple and Roman oppressors.   </a:t>
            </a:r>
          </a:p>
          <a:p>
            <a:endParaRPr lang="en-US" dirty="0"/>
          </a:p>
          <a:p>
            <a:r>
              <a:rPr lang="en-US" dirty="0"/>
              <a:t>Water in short supply depending on who you were, where you lived.</a:t>
            </a:r>
          </a:p>
          <a:p>
            <a:endParaRPr lang="en-US" dirty="0"/>
          </a:p>
          <a:p>
            <a:r>
              <a:rPr lang="en-US" dirty="0"/>
              <a:t>Hospitality key for the survival of people – there were no hotel systems – people had to open their homes and hearts to strangers.</a:t>
            </a:r>
          </a:p>
          <a:p>
            <a:endParaRPr lang="en-US" dirty="0"/>
          </a:p>
          <a:p>
            <a:r>
              <a:rPr lang="en-US" dirty="0"/>
              <a:t>Clothing represents the vulnerability of the poor – garments were not easy to come by.</a:t>
            </a:r>
          </a:p>
          <a:p>
            <a:endParaRPr lang="en-US" dirty="0"/>
          </a:p>
          <a:p>
            <a:r>
              <a:rPr lang="en-US" dirty="0"/>
              <a:t>Sick people often quarantined and considered to be unclean.</a:t>
            </a:r>
          </a:p>
          <a:p>
            <a:endParaRPr lang="en-US" dirty="0"/>
          </a:p>
          <a:p>
            <a:r>
              <a:rPr lang="en-US" dirty="0"/>
              <a:t>Shame and Honor culture – visiting someone in prison placed yourself in jeopardy – standing with Jesus at the cross created vulnerability.</a:t>
            </a:r>
          </a:p>
        </p:txBody>
      </p:sp>
      <p:sp>
        <p:nvSpPr>
          <p:cNvPr id="4" name="Slide Number Placeholder 3"/>
          <p:cNvSpPr>
            <a:spLocks noGrp="1"/>
          </p:cNvSpPr>
          <p:nvPr>
            <p:ph type="sldNum" sz="quarter" idx="5"/>
          </p:nvPr>
        </p:nvSpPr>
        <p:spPr/>
        <p:txBody>
          <a:bodyPr/>
          <a:lstStyle/>
          <a:p>
            <a:fld id="{D303CA98-A60F-4E0D-873B-A61330B34E0C}" type="slidenum">
              <a:rPr lang="en-US" smtClean="0"/>
              <a:t>15</a:t>
            </a:fld>
            <a:endParaRPr lang="en-US" dirty="0"/>
          </a:p>
        </p:txBody>
      </p:sp>
    </p:spTree>
    <p:extLst>
      <p:ext uri="{BB962C8B-B14F-4D97-AF65-F5344CB8AC3E}">
        <p14:creationId xmlns:p14="http://schemas.microsoft.com/office/powerpoint/2010/main" val="19964419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In Matthew 25 Jesus speaks to the Nations. Groups of people, which imply systems.</a:t>
            </a:r>
          </a:p>
          <a:p>
            <a:endParaRPr lang="en-US" dirty="0"/>
          </a:p>
          <a:p>
            <a:r>
              <a:rPr lang="en-US" dirty="0"/>
              <a:t>Let’s put this in Jesus’ context – people losing their land heavy taxation from the temple and Roman oppressors.   </a:t>
            </a:r>
          </a:p>
          <a:p>
            <a:endParaRPr lang="en-US" dirty="0"/>
          </a:p>
          <a:p>
            <a:r>
              <a:rPr lang="en-US" dirty="0"/>
              <a:t>Water in short supply depending on who you were, where you lived.</a:t>
            </a:r>
          </a:p>
          <a:p>
            <a:endParaRPr lang="en-US" dirty="0"/>
          </a:p>
          <a:p>
            <a:r>
              <a:rPr lang="en-US" dirty="0"/>
              <a:t>Hospitality key for the survival of people – there were no hotel systems – people had to open their homes and hearts to strangers.</a:t>
            </a:r>
          </a:p>
          <a:p>
            <a:endParaRPr lang="en-US" dirty="0"/>
          </a:p>
          <a:p>
            <a:r>
              <a:rPr lang="en-US" dirty="0"/>
              <a:t>Clothing represents the vulnerability of the poor – garments were not easy to come by.</a:t>
            </a:r>
          </a:p>
          <a:p>
            <a:endParaRPr lang="en-US" dirty="0"/>
          </a:p>
          <a:p>
            <a:r>
              <a:rPr lang="en-US" dirty="0"/>
              <a:t>Sick people often quarantined and considered to be unclean.</a:t>
            </a:r>
          </a:p>
          <a:p>
            <a:endParaRPr lang="en-US" dirty="0"/>
          </a:p>
          <a:p>
            <a:r>
              <a:rPr lang="en-US" dirty="0"/>
              <a:t>Shame and Honor culture – visiting someone in prison placed yourself in jeopardy – standing with Jesus at the cross created vulnerability.</a:t>
            </a:r>
          </a:p>
        </p:txBody>
      </p:sp>
      <p:sp>
        <p:nvSpPr>
          <p:cNvPr id="4" name="Slide Number Placeholder 3"/>
          <p:cNvSpPr>
            <a:spLocks noGrp="1"/>
          </p:cNvSpPr>
          <p:nvPr>
            <p:ph type="sldNum" sz="quarter" idx="5"/>
          </p:nvPr>
        </p:nvSpPr>
        <p:spPr/>
        <p:txBody>
          <a:bodyPr/>
          <a:lstStyle/>
          <a:p>
            <a:fld id="{D303CA98-A60F-4E0D-873B-A61330B34E0C}" type="slidenum">
              <a:rPr lang="en-US" smtClean="0"/>
              <a:t>16</a:t>
            </a:fld>
            <a:endParaRPr lang="en-US" dirty="0"/>
          </a:p>
        </p:txBody>
      </p:sp>
    </p:spTree>
    <p:extLst>
      <p:ext uri="{BB962C8B-B14F-4D97-AF65-F5344CB8AC3E}">
        <p14:creationId xmlns:p14="http://schemas.microsoft.com/office/powerpoint/2010/main" val="24332467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FF28A0-8839-4CFB-9C46-E0C8A438A46C}"/>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04B7D3F-27B0-4F42-B8B6-8A9FEC2002BB}"/>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B753633-CAC6-4D7A-A35A-BE9CF135D2B2}"/>
              </a:ext>
            </a:extLst>
          </p:cNvPr>
          <p:cNvSpPr>
            <a:spLocks noGrp="1"/>
          </p:cNvSpPr>
          <p:nvPr>
            <p:ph type="dt" sz="half" idx="10"/>
          </p:nvPr>
        </p:nvSpPr>
        <p:spPr>
          <a:xfrm>
            <a:off x="838200" y="6356350"/>
            <a:ext cx="2743200" cy="365125"/>
          </a:xfrm>
          <a:prstGeom prst="rect">
            <a:avLst/>
          </a:prstGeom>
        </p:spPr>
        <p:txBody>
          <a:bodyPr/>
          <a:lstStyle>
            <a:lvl1pPr>
              <a:defRPr/>
            </a:lvl1pPr>
          </a:lstStyle>
          <a:p>
            <a:fld id="{08B9EBBA-996F-894A-B54A-D6246ED52CEA}" type="datetimeFigureOut">
              <a:rPr lang="en-US" smtClean="0"/>
              <a:pPr/>
              <a:t>9/22/2020</a:t>
            </a:fld>
            <a:endParaRPr lang="en-US" dirty="0"/>
          </a:p>
        </p:txBody>
      </p:sp>
      <p:sp>
        <p:nvSpPr>
          <p:cNvPr id="5" name="Footer Placeholder 4">
            <a:extLst>
              <a:ext uri="{FF2B5EF4-FFF2-40B4-BE49-F238E27FC236}">
                <a16:creationId xmlns:a16="http://schemas.microsoft.com/office/drawing/2014/main" id="{18C62B55-A566-44C7-87BA-8794B9FF129F}"/>
              </a:ext>
            </a:extLst>
          </p:cNvPr>
          <p:cNvSpPr>
            <a:spLocks noGrp="1"/>
          </p:cNvSpPr>
          <p:nvPr>
            <p:ph type="ftr" sz="quarter" idx="11"/>
          </p:nvPr>
        </p:nvSpPr>
        <p:spPr>
          <a:xfrm>
            <a:off x="4038600" y="6356350"/>
            <a:ext cx="4114800" cy="365125"/>
          </a:xfrm>
          <a:prstGeom prst="rect">
            <a:avLst/>
          </a:prstGeom>
        </p:spPr>
        <p:txBody>
          <a:bodyPr/>
          <a:lstStyle>
            <a:lvl1pPr>
              <a:defRPr/>
            </a:lvl1pPr>
          </a:lstStyle>
          <a:p>
            <a:endParaRPr lang="en-US" dirty="0"/>
          </a:p>
        </p:txBody>
      </p:sp>
      <p:sp>
        <p:nvSpPr>
          <p:cNvPr id="6" name="Slide Number Placeholder 5">
            <a:extLst>
              <a:ext uri="{FF2B5EF4-FFF2-40B4-BE49-F238E27FC236}">
                <a16:creationId xmlns:a16="http://schemas.microsoft.com/office/drawing/2014/main" id="{7B08D06A-A434-4808-BC33-8B5838E3B803}"/>
              </a:ext>
            </a:extLst>
          </p:cNvPr>
          <p:cNvSpPr>
            <a:spLocks noGrp="1"/>
          </p:cNvSpPr>
          <p:nvPr>
            <p:ph type="sldNum" sz="quarter" idx="12"/>
          </p:nvPr>
        </p:nvSpPr>
        <p:spPr>
          <a:xfrm>
            <a:off x="8610600" y="6356350"/>
            <a:ext cx="2743200" cy="365125"/>
          </a:xfrm>
          <a:prstGeom prst="rect">
            <a:avLst/>
          </a:prstGeom>
        </p:spPr>
        <p:txBody>
          <a:bodyPr/>
          <a:lstStyle>
            <a:lvl1pPr>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773234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9AFD02-66C3-49BC-8FB8-4882E96D6D91}"/>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ADB90D0-7097-4672-852C-E7D437B1986C}"/>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BAC8C7-4B1B-45E1-926D-83B93C8DCBBC}"/>
              </a:ext>
            </a:extLst>
          </p:cNvPr>
          <p:cNvSpPr>
            <a:spLocks noGrp="1"/>
          </p:cNvSpPr>
          <p:nvPr>
            <p:ph type="dt" sz="half" idx="10"/>
          </p:nvPr>
        </p:nvSpPr>
        <p:spPr>
          <a:xfrm>
            <a:off x="838200" y="6356350"/>
            <a:ext cx="2743200" cy="365125"/>
          </a:xfrm>
          <a:prstGeom prst="rect">
            <a:avLst/>
          </a:prstGeom>
        </p:spPr>
        <p:txBody>
          <a:bodyPr/>
          <a:lstStyle>
            <a:lvl1pPr>
              <a:defRPr/>
            </a:lvl1pPr>
          </a:lstStyle>
          <a:p>
            <a:fld id="{C6C52C72-DE31-F449-A4ED-4C594FD91407}" type="datetimeFigureOut">
              <a:rPr lang="en-US" smtClean="0"/>
              <a:pPr/>
              <a:t>9/22/2020</a:t>
            </a:fld>
            <a:endParaRPr lang="en-US" dirty="0"/>
          </a:p>
        </p:txBody>
      </p:sp>
      <p:sp>
        <p:nvSpPr>
          <p:cNvPr id="5" name="Footer Placeholder 4">
            <a:extLst>
              <a:ext uri="{FF2B5EF4-FFF2-40B4-BE49-F238E27FC236}">
                <a16:creationId xmlns:a16="http://schemas.microsoft.com/office/drawing/2014/main" id="{964466BB-6263-473A-8F61-6A1E6D24C9D6}"/>
              </a:ext>
            </a:extLst>
          </p:cNvPr>
          <p:cNvSpPr>
            <a:spLocks noGrp="1"/>
          </p:cNvSpPr>
          <p:nvPr>
            <p:ph type="ftr" sz="quarter" idx="11"/>
          </p:nvPr>
        </p:nvSpPr>
        <p:spPr>
          <a:xfrm>
            <a:off x="4038600" y="6356350"/>
            <a:ext cx="4114800" cy="365125"/>
          </a:xfrm>
          <a:prstGeom prst="rect">
            <a:avLst/>
          </a:prstGeom>
        </p:spPr>
        <p:txBody>
          <a:bodyPr/>
          <a:lstStyle>
            <a:lvl1pPr>
              <a:defRPr/>
            </a:lvl1pPr>
          </a:lstStyle>
          <a:p>
            <a:endParaRPr lang="en-US" dirty="0"/>
          </a:p>
        </p:txBody>
      </p:sp>
      <p:sp>
        <p:nvSpPr>
          <p:cNvPr id="6" name="Slide Number Placeholder 5">
            <a:extLst>
              <a:ext uri="{FF2B5EF4-FFF2-40B4-BE49-F238E27FC236}">
                <a16:creationId xmlns:a16="http://schemas.microsoft.com/office/drawing/2014/main" id="{553A85CE-4844-4B36-8B26-9AD31E113690}"/>
              </a:ext>
            </a:extLst>
          </p:cNvPr>
          <p:cNvSpPr>
            <a:spLocks noGrp="1"/>
          </p:cNvSpPr>
          <p:nvPr>
            <p:ph type="sldNum" sz="quarter" idx="12"/>
          </p:nvPr>
        </p:nvSpPr>
        <p:spPr>
          <a:xfrm>
            <a:off x="8610600" y="6356350"/>
            <a:ext cx="2743200" cy="365125"/>
          </a:xfrm>
          <a:prstGeom prst="rect">
            <a:avLst/>
          </a:prstGeom>
        </p:spPr>
        <p:txBody>
          <a:bodyPr/>
          <a:lstStyle>
            <a:lvl1pPr>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645485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878BA87-8489-48E9-AED9-01E749B5185B}"/>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A25EF99-36FD-405F-8E53-580852720E3B}"/>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E68DE5-775D-4C38-8BA8-6FCAB4BB2F9F}"/>
              </a:ext>
            </a:extLst>
          </p:cNvPr>
          <p:cNvSpPr>
            <a:spLocks noGrp="1"/>
          </p:cNvSpPr>
          <p:nvPr>
            <p:ph type="dt" sz="half" idx="10"/>
          </p:nvPr>
        </p:nvSpPr>
        <p:spPr>
          <a:xfrm>
            <a:off x="838200" y="6356350"/>
            <a:ext cx="2743200" cy="365125"/>
          </a:xfrm>
          <a:prstGeom prst="rect">
            <a:avLst/>
          </a:prstGeom>
        </p:spPr>
        <p:txBody>
          <a:bodyPr/>
          <a:lstStyle>
            <a:lvl1pPr>
              <a:defRPr/>
            </a:lvl1pPr>
          </a:lstStyle>
          <a:p>
            <a:fld id="{ED62726E-379B-B349-9EED-81ED093FA806}" type="datetimeFigureOut">
              <a:rPr lang="en-US" smtClean="0"/>
              <a:pPr/>
              <a:t>9/22/2020</a:t>
            </a:fld>
            <a:endParaRPr lang="en-US" dirty="0"/>
          </a:p>
        </p:txBody>
      </p:sp>
      <p:sp>
        <p:nvSpPr>
          <p:cNvPr id="5" name="Footer Placeholder 4">
            <a:extLst>
              <a:ext uri="{FF2B5EF4-FFF2-40B4-BE49-F238E27FC236}">
                <a16:creationId xmlns:a16="http://schemas.microsoft.com/office/drawing/2014/main" id="{02857B2C-7FA2-488E-90FB-21C451AA9AC1}"/>
              </a:ext>
            </a:extLst>
          </p:cNvPr>
          <p:cNvSpPr>
            <a:spLocks noGrp="1"/>
          </p:cNvSpPr>
          <p:nvPr>
            <p:ph type="ftr" sz="quarter" idx="11"/>
          </p:nvPr>
        </p:nvSpPr>
        <p:spPr>
          <a:xfrm>
            <a:off x="4038600" y="6356350"/>
            <a:ext cx="4114800" cy="365125"/>
          </a:xfrm>
          <a:prstGeom prst="rect">
            <a:avLst/>
          </a:prstGeom>
        </p:spPr>
        <p:txBody>
          <a:bodyPr/>
          <a:lstStyle>
            <a:lvl1pPr>
              <a:defRPr/>
            </a:lvl1pPr>
          </a:lstStyle>
          <a:p>
            <a:endParaRPr lang="en-US" dirty="0"/>
          </a:p>
        </p:txBody>
      </p:sp>
      <p:sp>
        <p:nvSpPr>
          <p:cNvPr id="6" name="Slide Number Placeholder 5">
            <a:extLst>
              <a:ext uri="{FF2B5EF4-FFF2-40B4-BE49-F238E27FC236}">
                <a16:creationId xmlns:a16="http://schemas.microsoft.com/office/drawing/2014/main" id="{6A9982B1-5522-4CB2-A625-7AEF7B4CF35C}"/>
              </a:ext>
            </a:extLst>
          </p:cNvPr>
          <p:cNvSpPr>
            <a:spLocks noGrp="1"/>
          </p:cNvSpPr>
          <p:nvPr>
            <p:ph type="sldNum" sz="quarter" idx="12"/>
          </p:nvPr>
        </p:nvSpPr>
        <p:spPr>
          <a:xfrm>
            <a:off x="8610600" y="6356350"/>
            <a:ext cx="2743200" cy="365125"/>
          </a:xfrm>
          <a:prstGeom prst="rect">
            <a:avLst/>
          </a:prstGeom>
        </p:spPr>
        <p:txBody>
          <a:bodyPr/>
          <a:lstStyle>
            <a:lvl1pPr>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386143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a:t>Click to 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9/22/2020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1761266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E368C5-E035-4418-8848-581CE6BCD5E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6AA688C-CA20-4C89-9E1C-3CFE2DC760F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F26B900-DED5-460D-AB04-53D06B89B5EF}"/>
              </a:ext>
            </a:extLst>
          </p:cNvPr>
          <p:cNvSpPr>
            <a:spLocks noGrp="1"/>
          </p:cNvSpPr>
          <p:nvPr>
            <p:ph type="dt" sz="half" idx="10"/>
          </p:nvPr>
        </p:nvSpPr>
        <p:spPr/>
        <p:txBody>
          <a:bodyPr/>
          <a:lstStyle/>
          <a:p>
            <a:fld id="{B6A44FE5-D19C-4A1D-953B-594A5F65C497}" type="datetimeFigureOut">
              <a:rPr lang="en-US" smtClean="0"/>
              <a:t>9/22/2020</a:t>
            </a:fld>
            <a:endParaRPr lang="en-US"/>
          </a:p>
        </p:txBody>
      </p:sp>
      <p:sp>
        <p:nvSpPr>
          <p:cNvPr id="5" name="Footer Placeholder 4">
            <a:extLst>
              <a:ext uri="{FF2B5EF4-FFF2-40B4-BE49-F238E27FC236}">
                <a16:creationId xmlns:a16="http://schemas.microsoft.com/office/drawing/2014/main" id="{5EE98BC0-D402-4ED5-8BAB-A67E3591BB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57B143-F041-478E-8BCF-387549EF9268}"/>
              </a:ext>
            </a:extLst>
          </p:cNvPr>
          <p:cNvSpPr>
            <a:spLocks noGrp="1"/>
          </p:cNvSpPr>
          <p:nvPr>
            <p:ph type="sldNum" sz="quarter" idx="12"/>
          </p:nvPr>
        </p:nvSpPr>
        <p:spPr/>
        <p:txBody>
          <a:bodyPr/>
          <a:lstStyle/>
          <a:p>
            <a:fld id="{E92E521D-6FB8-4DD7-88C6-FE7B7065719A}" type="slidenum">
              <a:rPr lang="en-US" smtClean="0"/>
              <a:t>‹#›</a:t>
            </a:fld>
            <a:endParaRPr lang="en-US"/>
          </a:p>
        </p:txBody>
      </p:sp>
    </p:spTree>
    <p:extLst>
      <p:ext uri="{BB962C8B-B14F-4D97-AF65-F5344CB8AC3E}">
        <p14:creationId xmlns:p14="http://schemas.microsoft.com/office/powerpoint/2010/main" val="35216745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EF237C-6AD0-4A59-94CC-FE5DE0E64DF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2980FDE-08AD-4FDB-803E-544DDA5F4A8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E58E960-DABF-4AD3-AE4B-252F0C4C26C0}"/>
              </a:ext>
            </a:extLst>
          </p:cNvPr>
          <p:cNvSpPr>
            <a:spLocks noGrp="1"/>
          </p:cNvSpPr>
          <p:nvPr>
            <p:ph type="dt" sz="half" idx="10"/>
          </p:nvPr>
        </p:nvSpPr>
        <p:spPr/>
        <p:txBody>
          <a:bodyPr/>
          <a:lstStyle/>
          <a:p>
            <a:fld id="{B6A44FE5-D19C-4A1D-953B-594A5F65C497}" type="datetimeFigureOut">
              <a:rPr lang="en-US" smtClean="0"/>
              <a:t>9/22/2020</a:t>
            </a:fld>
            <a:endParaRPr lang="en-US"/>
          </a:p>
        </p:txBody>
      </p:sp>
      <p:sp>
        <p:nvSpPr>
          <p:cNvPr id="5" name="Footer Placeholder 4">
            <a:extLst>
              <a:ext uri="{FF2B5EF4-FFF2-40B4-BE49-F238E27FC236}">
                <a16:creationId xmlns:a16="http://schemas.microsoft.com/office/drawing/2014/main" id="{954B2506-3020-4E1D-B6DF-12BEEC30EF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F1F5386-942B-4763-8494-22E0221791D4}"/>
              </a:ext>
            </a:extLst>
          </p:cNvPr>
          <p:cNvSpPr>
            <a:spLocks noGrp="1"/>
          </p:cNvSpPr>
          <p:nvPr>
            <p:ph type="sldNum" sz="quarter" idx="12"/>
          </p:nvPr>
        </p:nvSpPr>
        <p:spPr/>
        <p:txBody>
          <a:bodyPr/>
          <a:lstStyle/>
          <a:p>
            <a:fld id="{E92E521D-6FB8-4DD7-88C6-FE7B7065719A}" type="slidenum">
              <a:rPr lang="en-US" smtClean="0"/>
              <a:t>‹#›</a:t>
            </a:fld>
            <a:endParaRPr lang="en-US"/>
          </a:p>
        </p:txBody>
      </p:sp>
    </p:spTree>
    <p:extLst>
      <p:ext uri="{BB962C8B-B14F-4D97-AF65-F5344CB8AC3E}">
        <p14:creationId xmlns:p14="http://schemas.microsoft.com/office/powerpoint/2010/main" val="19888102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248798-35AA-49E2-8C36-6BD92B25888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8737F85-FC63-4AF3-BE0C-31491F3E23C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9CD41A2-3BE8-47BC-834F-A99D95AE9BD8}"/>
              </a:ext>
            </a:extLst>
          </p:cNvPr>
          <p:cNvSpPr>
            <a:spLocks noGrp="1"/>
          </p:cNvSpPr>
          <p:nvPr>
            <p:ph type="dt" sz="half" idx="10"/>
          </p:nvPr>
        </p:nvSpPr>
        <p:spPr/>
        <p:txBody>
          <a:bodyPr/>
          <a:lstStyle/>
          <a:p>
            <a:fld id="{B6A44FE5-D19C-4A1D-953B-594A5F65C497}" type="datetimeFigureOut">
              <a:rPr lang="en-US" smtClean="0"/>
              <a:t>9/22/2020</a:t>
            </a:fld>
            <a:endParaRPr lang="en-US"/>
          </a:p>
        </p:txBody>
      </p:sp>
      <p:sp>
        <p:nvSpPr>
          <p:cNvPr id="5" name="Footer Placeholder 4">
            <a:extLst>
              <a:ext uri="{FF2B5EF4-FFF2-40B4-BE49-F238E27FC236}">
                <a16:creationId xmlns:a16="http://schemas.microsoft.com/office/drawing/2014/main" id="{2020760E-0858-4416-A2D5-6EE638EB7BF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B16ECF-7C36-4F30-9288-10CD0F9B593B}"/>
              </a:ext>
            </a:extLst>
          </p:cNvPr>
          <p:cNvSpPr>
            <a:spLocks noGrp="1"/>
          </p:cNvSpPr>
          <p:nvPr>
            <p:ph type="sldNum" sz="quarter" idx="12"/>
          </p:nvPr>
        </p:nvSpPr>
        <p:spPr/>
        <p:txBody>
          <a:bodyPr/>
          <a:lstStyle/>
          <a:p>
            <a:fld id="{E92E521D-6FB8-4DD7-88C6-FE7B7065719A}" type="slidenum">
              <a:rPr lang="en-US" smtClean="0"/>
              <a:t>‹#›</a:t>
            </a:fld>
            <a:endParaRPr lang="en-US"/>
          </a:p>
        </p:txBody>
      </p:sp>
    </p:spTree>
    <p:extLst>
      <p:ext uri="{BB962C8B-B14F-4D97-AF65-F5344CB8AC3E}">
        <p14:creationId xmlns:p14="http://schemas.microsoft.com/office/powerpoint/2010/main" val="38607398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398D14-9611-4248-91B8-08452787ABA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A5812BC-47B7-4180-A78C-68343946C40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35A1CE5-C36B-42D1-A878-DDAC55C02B7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182351E-6751-4A99-8AFC-7EF8C8C83EEB}"/>
              </a:ext>
            </a:extLst>
          </p:cNvPr>
          <p:cNvSpPr>
            <a:spLocks noGrp="1"/>
          </p:cNvSpPr>
          <p:nvPr>
            <p:ph type="dt" sz="half" idx="10"/>
          </p:nvPr>
        </p:nvSpPr>
        <p:spPr/>
        <p:txBody>
          <a:bodyPr/>
          <a:lstStyle/>
          <a:p>
            <a:fld id="{B6A44FE5-D19C-4A1D-953B-594A5F65C497}" type="datetimeFigureOut">
              <a:rPr lang="en-US" smtClean="0"/>
              <a:t>9/22/2020</a:t>
            </a:fld>
            <a:endParaRPr lang="en-US"/>
          </a:p>
        </p:txBody>
      </p:sp>
      <p:sp>
        <p:nvSpPr>
          <p:cNvPr id="6" name="Footer Placeholder 5">
            <a:extLst>
              <a:ext uri="{FF2B5EF4-FFF2-40B4-BE49-F238E27FC236}">
                <a16:creationId xmlns:a16="http://schemas.microsoft.com/office/drawing/2014/main" id="{FBB6D16E-FF8E-4B6F-850E-49E8FF721C9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A2F1D59-E7C3-460D-A749-A5FFA79E2730}"/>
              </a:ext>
            </a:extLst>
          </p:cNvPr>
          <p:cNvSpPr>
            <a:spLocks noGrp="1"/>
          </p:cNvSpPr>
          <p:nvPr>
            <p:ph type="sldNum" sz="quarter" idx="12"/>
          </p:nvPr>
        </p:nvSpPr>
        <p:spPr/>
        <p:txBody>
          <a:bodyPr/>
          <a:lstStyle/>
          <a:p>
            <a:fld id="{E92E521D-6FB8-4DD7-88C6-FE7B7065719A}" type="slidenum">
              <a:rPr lang="en-US" smtClean="0"/>
              <a:t>‹#›</a:t>
            </a:fld>
            <a:endParaRPr lang="en-US"/>
          </a:p>
        </p:txBody>
      </p:sp>
    </p:spTree>
    <p:extLst>
      <p:ext uri="{BB962C8B-B14F-4D97-AF65-F5344CB8AC3E}">
        <p14:creationId xmlns:p14="http://schemas.microsoft.com/office/powerpoint/2010/main" val="32877844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E38D8E-0644-4022-B646-60FEFF8717D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2F4EFB4-333F-4174-BE3A-BEB691837DC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6296EC6-AEB6-46F2-A7D5-E9112258E05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3F84F3D-D69B-4E69-BCC1-2DDBCE3B4EC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6D13222-2DD5-4D33-A773-2F830C02642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6D6786C-7277-49FE-910B-FFAC4FBEA4FD}"/>
              </a:ext>
            </a:extLst>
          </p:cNvPr>
          <p:cNvSpPr>
            <a:spLocks noGrp="1"/>
          </p:cNvSpPr>
          <p:nvPr>
            <p:ph type="dt" sz="half" idx="10"/>
          </p:nvPr>
        </p:nvSpPr>
        <p:spPr/>
        <p:txBody>
          <a:bodyPr/>
          <a:lstStyle/>
          <a:p>
            <a:fld id="{B6A44FE5-D19C-4A1D-953B-594A5F65C497}" type="datetimeFigureOut">
              <a:rPr lang="en-US" smtClean="0"/>
              <a:t>9/22/2020</a:t>
            </a:fld>
            <a:endParaRPr lang="en-US"/>
          </a:p>
        </p:txBody>
      </p:sp>
      <p:sp>
        <p:nvSpPr>
          <p:cNvPr id="8" name="Footer Placeholder 7">
            <a:extLst>
              <a:ext uri="{FF2B5EF4-FFF2-40B4-BE49-F238E27FC236}">
                <a16:creationId xmlns:a16="http://schemas.microsoft.com/office/drawing/2014/main" id="{30D2EAD0-F6D8-4336-9760-6BD3300C42C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ACDE384-09CC-4290-B732-9518B0F55E6A}"/>
              </a:ext>
            </a:extLst>
          </p:cNvPr>
          <p:cNvSpPr>
            <a:spLocks noGrp="1"/>
          </p:cNvSpPr>
          <p:nvPr>
            <p:ph type="sldNum" sz="quarter" idx="12"/>
          </p:nvPr>
        </p:nvSpPr>
        <p:spPr/>
        <p:txBody>
          <a:bodyPr/>
          <a:lstStyle/>
          <a:p>
            <a:fld id="{E92E521D-6FB8-4DD7-88C6-FE7B7065719A}" type="slidenum">
              <a:rPr lang="en-US" smtClean="0"/>
              <a:t>‹#›</a:t>
            </a:fld>
            <a:endParaRPr lang="en-US"/>
          </a:p>
        </p:txBody>
      </p:sp>
    </p:spTree>
    <p:extLst>
      <p:ext uri="{BB962C8B-B14F-4D97-AF65-F5344CB8AC3E}">
        <p14:creationId xmlns:p14="http://schemas.microsoft.com/office/powerpoint/2010/main" val="305747709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6E267-91CD-4553-B1C7-CC6ED1201D8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4C9F0C3-46A6-4D4B-8B51-AC36940E20CD}"/>
              </a:ext>
            </a:extLst>
          </p:cNvPr>
          <p:cNvSpPr>
            <a:spLocks noGrp="1"/>
          </p:cNvSpPr>
          <p:nvPr>
            <p:ph type="dt" sz="half" idx="10"/>
          </p:nvPr>
        </p:nvSpPr>
        <p:spPr/>
        <p:txBody>
          <a:bodyPr/>
          <a:lstStyle/>
          <a:p>
            <a:fld id="{B6A44FE5-D19C-4A1D-953B-594A5F65C497}" type="datetimeFigureOut">
              <a:rPr lang="en-US" smtClean="0"/>
              <a:t>9/22/2020</a:t>
            </a:fld>
            <a:endParaRPr lang="en-US"/>
          </a:p>
        </p:txBody>
      </p:sp>
      <p:sp>
        <p:nvSpPr>
          <p:cNvPr id="4" name="Footer Placeholder 3">
            <a:extLst>
              <a:ext uri="{FF2B5EF4-FFF2-40B4-BE49-F238E27FC236}">
                <a16:creationId xmlns:a16="http://schemas.microsoft.com/office/drawing/2014/main" id="{5E1247CF-90F1-4317-A906-09086B89FCF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2C8A9D4-AB2F-4B47-B328-EEF78F3AAA41}"/>
              </a:ext>
            </a:extLst>
          </p:cNvPr>
          <p:cNvSpPr>
            <a:spLocks noGrp="1"/>
          </p:cNvSpPr>
          <p:nvPr>
            <p:ph type="sldNum" sz="quarter" idx="12"/>
          </p:nvPr>
        </p:nvSpPr>
        <p:spPr/>
        <p:txBody>
          <a:bodyPr/>
          <a:lstStyle/>
          <a:p>
            <a:fld id="{E92E521D-6FB8-4DD7-88C6-FE7B7065719A}" type="slidenum">
              <a:rPr lang="en-US" smtClean="0"/>
              <a:t>‹#›</a:t>
            </a:fld>
            <a:endParaRPr lang="en-US"/>
          </a:p>
        </p:txBody>
      </p:sp>
    </p:spTree>
    <p:extLst>
      <p:ext uri="{BB962C8B-B14F-4D97-AF65-F5344CB8AC3E}">
        <p14:creationId xmlns:p14="http://schemas.microsoft.com/office/powerpoint/2010/main" val="12652985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1C08089-FCD6-4F20-BDAA-C9FC234DD628}"/>
              </a:ext>
            </a:extLst>
          </p:cNvPr>
          <p:cNvSpPr>
            <a:spLocks noGrp="1"/>
          </p:cNvSpPr>
          <p:nvPr>
            <p:ph type="dt" sz="half" idx="10"/>
          </p:nvPr>
        </p:nvSpPr>
        <p:spPr/>
        <p:txBody>
          <a:bodyPr/>
          <a:lstStyle/>
          <a:p>
            <a:fld id="{B6A44FE5-D19C-4A1D-953B-594A5F65C497}" type="datetimeFigureOut">
              <a:rPr lang="en-US" smtClean="0"/>
              <a:t>9/22/2020</a:t>
            </a:fld>
            <a:endParaRPr lang="en-US"/>
          </a:p>
        </p:txBody>
      </p:sp>
      <p:sp>
        <p:nvSpPr>
          <p:cNvPr id="3" name="Footer Placeholder 2">
            <a:extLst>
              <a:ext uri="{FF2B5EF4-FFF2-40B4-BE49-F238E27FC236}">
                <a16:creationId xmlns:a16="http://schemas.microsoft.com/office/drawing/2014/main" id="{B4FF4062-B7B2-4229-A537-CDBD2FBC403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2093193-F414-4FA9-9066-B39FAE4E8627}"/>
              </a:ext>
            </a:extLst>
          </p:cNvPr>
          <p:cNvSpPr>
            <a:spLocks noGrp="1"/>
          </p:cNvSpPr>
          <p:nvPr>
            <p:ph type="sldNum" sz="quarter" idx="12"/>
          </p:nvPr>
        </p:nvSpPr>
        <p:spPr/>
        <p:txBody>
          <a:bodyPr/>
          <a:lstStyle/>
          <a:p>
            <a:fld id="{E92E521D-6FB8-4DD7-88C6-FE7B7065719A}" type="slidenum">
              <a:rPr lang="en-US" smtClean="0"/>
              <a:t>‹#›</a:t>
            </a:fld>
            <a:endParaRPr lang="en-US"/>
          </a:p>
        </p:txBody>
      </p:sp>
    </p:spTree>
    <p:extLst>
      <p:ext uri="{BB962C8B-B14F-4D97-AF65-F5344CB8AC3E}">
        <p14:creationId xmlns:p14="http://schemas.microsoft.com/office/powerpoint/2010/main" val="11231239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9F1568-D9C9-48F4-8082-805B6390FB01}"/>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DE015BFF-0B33-411E-99EB-3B5CFDB954F1}"/>
              </a:ext>
            </a:extLst>
          </p:cNvPr>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29C08E-D210-418F-BEFC-E001EBD3B878}"/>
              </a:ext>
            </a:extLst>
          </p:cNvPr>
          <p:cNvSpPr>
            <a:spLocks noGrp="1"/>
          </p:cNvSpPr>
          <p:nvPr>
            <p:ph type="dt" sz="half" idx="10"/>
          </p:nvPr>
        </p:nvSpPr>
        <p:spPr>
          <a:xfrm>
            <a:off x="838200" y="6356350"/>
            <a:ext cx="2743200" cy="365125"/>
          </a:xfrm>
          <a:prstGeom prst="rect">
            <a:avLst/>
          </a:prstGeom>
        </p:spPr>
        <p:txBody>
          <a:bodyPr/>
          <a:lstStyle>
            <a:lvl1pPr>
              <a:defRPr/>
            </a:lvl1pPr>
          </a:lstStyle>
          <a:p>
            <a:fld id="{9B3A1323-8D79-1946-B0D7-40001CF92E9D}" type="datetimeFigureOut">
              <a:rPr lang="en-US" smtClean="0"/>
              <a:pPr/>
              <a:t>9/22/2020</a:t>
            </a:fld>
            <a:endParaRPr lang="en-US" dirty="0"/>
          </a:p>
        </p:txBody>
      </p:sp>
      <p:sp>
        <p:nvSpPr>
          <p:cNvPr id="5" name="Footer Placeholder 4">
            <a:extLst>
              <a:ext uri="{FF2B5EF4-FFF2-40B4-BE49-F238E27FC236}">
                <a16:creationId xmlns:a16="http://schemas.microsoft.com/office/drawing/2014/main" id="{0998FB41-DBC4-4B08-8446-4F2D01259C61}"/>
              </a:ext>
            </a:extLst>
          </p:cNvPr>
          <p:cNvSpPr>
            <a:spLocks noGrp="1"/>
          </p:cNvSpPr>
          <p:nvPr>
            <p:ph type="ftr" sz="quarter" idx="11"/>
          </p:nvPr>
        </p:nvSpPr>
        <p:spPr>
          <a:xfrm>
            <a:off x="4038600" y="6356350"/>
            <a:ext cx="4114800" cy="365125"/>
          </a:xfrm>
          <a:prstGeom prst="rect">
            <a:avLst/>
          </a:prstGeom>
        </p:spPr>
        <p:txBody>
          <a:bodyPr/>
          <a:lstStyle>
            <a:lvl1pPr>
              <a:defRPr/>
            </a:lvl1pPr>
          </a:lstStyle>
          <a:p>
            <a:endParaRPr lang="en-US" dirty="0"/>
          </a:p>
        </p:txBody>
      </p:sp>
      <p:sp>
        <p:nvSpPr>
          <p:cNvPr id="6" name="Slide Number Placeholder 5">
            <a:extLst>
              <a:ext uri="{FF2B5EF4-FFF2-40B4-BE49-F238E27FC236}">
                <a16:creationId xmlns:a16="http://schemas.microsoft.com/office/drawing/2014/main" id="{72AE6293-9973-476B-B238-6F3C3C7BF60C}"/>
              </a:ext>
            </a:extLst>
          </p:cNvPr>
          <p:cNvSpPr>
            <a:spLocks noGrp="1"/>
          </p:cNvSpPr>
          <p:nvPr>
            <p:ph type="sldNum" sz="quarter" idx="12"/>
          </p:nvPr>
        </p:nvSpPr>
        <p:spPr>
          <a:xfrm>
            <a:off x="8610600" y="6356350"/>
            <a:ext cx="2743200" cy="365125"/>
          </a:xfrm>
          <a:prstGeom prst="rect">
            <a:avLst/>
          </a:prstGeom>
        </p:spPr>
        <p:txBody>
          <a:bodyPr/>
          <a:lstStyle>
            <a:lvl1pPr>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8066283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03094F-8793-4715-B59A-333A75243E0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D871A86-6C2C-46CA-BA4B-FDCE976CA6F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E2CEC02-213C-448A-8687-11FA851164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CDBE46E-FB32-4667-9210-92843C2AD990}"/>
              </a:ext>
            </a:extLst>
          </p:cNvPr>
          <p:cNvSpPr>
            <a:spLocks noGrp="1"/>
          </p:cNvSpPr>
          <p:nvPr>
            <p:ph type="dt" sz="half" idx="10"/>
          </p:nvPr>
        </p:nvSpPr>
        <p:spPr/>
        <p:txBody>
          <a:bodyPr/>
          <a:lstStyle/>
          <a:p>
            <a:fld id="{B6A44FE5-D19C-4A1D-953B-594A5F65C497}" type="datetimeFigureOut">
              <a:rPr lang="en-US" smtClean="0"/>
              <a:t>9/22/2020</a:t>
            </a:fld>
            <a:endParaRPr lang="en-US"/>
          </a:p>
        </p:txBody>
      </p:sp>
      <p:sp>
        <p:nvSpPr>
          <p:cNvPr id="6" name="Footer Placeholder 5">
            <a:extLst>
              <a:ext uri="{FF2B5EF4-FFF2-40B4-BE49-F238E27FC236}">
                <a16:creationId xmlns:a16="http://schemas.microsoft.com/office/drawing/2014/main" id="{FE1093A1-0055-4464-A81C-5A361FA2138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B1D709D-B117-4417-82D9-BE0F32FEBB37}"/>
              </a:ext>
            </a:extLst>
          </p:cNvPr>
          <p:cNvSpPr>
            <a:spLocks noGrp="1"/>
          </p:cNvSpPr>
          <p:nvPr>
            <p:ph type="sldNum" sz="quarter" idx="12"/>
          </p:nvPr>
        </p:nvSpPr>
        <p:spPr/>
        <p:txBody>
          <a:bodyPr/>
          <a:lstStyle/>
          <a:p>
            <a:fld id="{E92E521D-6FB8-4DD7-88C6-FE7B7065719A}" type="slidenum">
              <a:rPr lang="en-US" smtClean="0"/>
              <a:t>‹#›</a:t>
            </a:fld>
            <a:endParaRPr lang="en-US"/>
          </a:p>
        </p:txBody>
      </p:sp>
    </p:spTree>
    <p:extLst>
      <p:ext uri="{BB962C8B-B14F-4D97-AF65-F5344CB8AC3E}">
        <p14:creationId xmlns:p14="http://schemas.microsoft.com/office/powerpoint/2010/main" val="117127331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92EF52-825E-4036-A781-A1D02414A7A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38C2FB3-955B-4BB7-8DF4-74082C8453F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C042D86D-CF73-4FE7-8E7C-E5B7EBCBFD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2C1B78-266D-4DE6-BB86-DE6738FA3E54}"/>
              </a:ext>
            </a:extLst>
          </p:cNvPr>
          <p:cNvSpPr>
            <a:spLocks noGrp="1"/>
          </p:cNvSpPr>
          <p:nvPr>
            <p:ph type="dt" sz="half" idx="10"/>
          </p:nvPr>
        </p:nvSpPr>
        <p:spPr/>
        <p:txBody>
          <a:bodyPr/>
          <a:lstStyle/>
          <a:p>
            <a:fld id="{B6A44FE5-D19C-4A1D-953B-594A5F65C497}" type="datetimeFigureOut">
              <a:rPr lang="en-US" smtClean="0"/>
              <a:t>9/22/2020</a:t>
            </a:fld>
            <a:endParaRPr lang="en-US"/>
          </a:p>
        </p:txBody>
      </p:sp>
      <p:sp>
        <p:nvSpPr>
          <p:cNvPr id="6" name="Footer Placeholder 5">
            <a:extLst>
              <a:ext uri="{FF2B5EF4-FFF2-40B4-BE49-F238E27FC236}">
                <a16:creationId xmlns:a16="http://schemas.microsoft.com/office/drawing/2014/main" id="{84D00FCA-5AB7-4ED5-87C0-ECAA694CA04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5E9B63B-836D-4377-97D5-9E015270815B}"/>
              </a:ext>
            </a:extLst>
          </p:cNvPr>
          <p:cNvSpPr>
            <a:spLocks noGrp="1"/>
          </p:cNvSpPr>
          <p:nvPr>
            <p:ph type="sldNum" sz="quarter" idx="12"/>
          </p:nvPr>
        </p:nvSpPr>
        <p:spPr/>
        <p:txBody>
          <a:bodyPr/>
          <a:lstStyle/>
          <a:p>
            <a:fld id="{E92E521D-6FB8-4DD7-88C6-FE7B7065719A}" type="slidenum">
              <a:rPr lang="en-US" smtClean="0"/>
              <a:t>‹#›</a:t>
            </a:fld>
            <a:endParaRPr lang="en-US"/>
          </a:p>
        </p:txBody>
      </p:sp>
    </p:spTree>
    <p:extLst>
      <p:ext uri="{BB962C8B-B14F-4D97-AF65-F5344CB8AC3E}">
        <p14:creationId xmlns:p14="http://schemas.microsoft.com/office/powerpoint/2010/main" val="292337498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05677-CBBA-4ACC-B9F1-BE34EC76C3C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A48EAF6-B256-49EE-928E-397C45D73BD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386F5F5-9586-4F8D-A696-C4D35B76C0A3}"/>
              </a:ext>
            </a:extLst>
          </p:cNvPr>
          <p:cNvSpPr>
            <a:spLocks noGrp="1"/>
          </p:cNvSpPr>
          <p:nvPr>
            <p:ph type="dt" sz="half" idx="10"/>
          </p:nvPr>
        </p:nvSpPr>
        <p:spPr/>
        <p:txBody>
          <a:bodyPr/>
          <a:lstStyle/>
          <a:p>
            <a:fld id="{B6A44FE5-D19C-4A1D-953B-594A5F65C497}" type="datetimeFigureOut">
              <a:rPr lang="en-US" smtClean="0"/>
              <a:t>9/22/2020</a:t>
            </a:fld>
            <a:endParaRPr lang="en-US"/>
          </a:p>
        </p:txBody>
      </p:sp>
      <p:sp>
        <p:nvSpPr>
          <p:cNvPr id="5" name="Footer Placeholder 4">
            <a:extLst>
              <a:ext uri="{FF2B5EF4-FFF2-40B4-BE49-F238E27FC236}">
                <a16:creationId xmlns:a16="http://schemas.microsoft.com/office/drawing/2014/main" id="{A6365D0F-7CA1-413C-B63B-02DC41416E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A263AB-FD2B-4B0D-8CB2-576904929C04}"/>
              </a:ext>
            </a:extLst>
          </p:cNvPr>
          <p:cNvSpPr>
            <a:spLocks noGrp="1"/>
          </p:cNvSpPr>
          <p:nvPr>
            <p:ph type="sldNum" sz="quarter" idx="12"/>
          </p:nvPr>
        </p:nvSpPr>
        <p:spPr/>
        <p:txBody>
          <a:bodyPr/>
          <a:lstStyle/>
          <a:p>
            <a:fld id="{E92E521D-6FB8-4DD7-88C6-FE7B7065719A}" type="slidenum">
              <a:rPr lang="en-US" smtClean="0"/>
              <a:t>‹#›</a:t>
            </a:fld>
            <a:endParaRPr lang="en-US"/>
          </a:p>
        </p:txBody>
      </p:sp>
    </p:spTree>
    <p:extLst>
      <p:ext uri="{BB962C8B-B14F-4D97-AF65-F5344CB8AC3E}">
        <p14:creationId xmlns:p14="http://schemas.microsoft.com/office/powerpoint/2010/main" val="193484836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6AE78EE-544A-4A12-99FD-FF614F0985B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909DB57-9BD1-4102-890E-EB2AEC98B9F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1E5ECA5-02DF-4847-BB2C-80E36125FCA1}"/>
              </a:ext>
            </a:extLst>
          </p:cNvPr>
          <p:cNvSpPr>
            <a:spLocks noGrp="1"/>
          </p:cNvSpPr>
          <p:nvPr>
            <p:ph type="dt" sz="half" idx="10"/>
          </p:nvPr>
        </p:nvSpPr>
        <p:spPr/>
        <p:txBody>
          <a:bodyPr/>
          <a:lstStyle/>
          <a:p>
            <a:fld id="{B6A44FE5-D19C-4A1D-953B-594A5F65C497}" type="datetimeFigureOut">
              <a:rPr lang="en-US" smtClean="0"/>
              <a:t>9/22/2020</a:t>
            </a:fld>
            <a:endParaRPr lang="en-US"/>
          </a:p>
        </p:txBody>
      </p:sp>
      <p:sp>
        <p:nvSpPr>
          <p:cNvPr id="5" name="Footer Placeholder 4">
            <a:extLst>
              <a:ext uri="{FF2B5EF4-FFF2-40B4-BE49-F238E27FC236}">
                <a16:creationId xmlns:a16="http://schemas.microsoft.com/office/drawing/2014/main" id="{45F78105-FC81-451C-BF1F-C74AE1E99E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542354-DEE4-48D6-B9A6-DA1E0C1ECA34}"/>
              </a:ext>
            </a:extLst>
          </p:cNvPr>
          <p:cNvSpPr>
            <a:spLocks noGrp="1"/>
          </p:cNvSpPr>
          <p:nvPr>
            <p:ph type="sldNum" sz="quarter" idx="12"/>
          </p:nvPr>
        </p:nvSpPr>
        <p:spPr/>
        <p:txBody>
          <a:bodyPr/>
          <a:lstStyle/>
          <a:p>
            <a:fld id="{E92E521D-6FB8-4DD7-88C6-FE7B7065719A}" type="slidenum">
              <a:rPr lang="en-US" smtClean="0"/>
              <a:t>‹#›</a:t>
            </a:fld>
            <a:endParaRPr lang="en-US"/>
          </a:p>
        </p:txBody>
      </p:sp>
    </p:spTree>
    <p:extLst>
      <p:ext uri="{BB962C8B-B14F-4D97-AF65-F5344CB8AC3E}">
        <p14:creationId xmlns:p14="http://schemas.microsoft.com/office/powerpoint/2010/main" val="412362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827C0C-4ABE-4C71-A555-20D96F8F7835}"/>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3053C1F-AF70-4DC5-9F70-CBF08968198E}"/>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5AA2164-8041-4AEA-A60E-4CABE852D7EA}"/>
              </a:ext>
            </a:extLst>
          </p:cNvPr>
          <p:cNvSpPr>
            <a:spLocks noGrp="1"/>
          </p:cNvSpPr>
          <p:nvPr>
            <p:ph type="dt" sz="half" idx="10"/>
          </p:nvPr>
        </p:nvSpPr>
        <p:spPr>
          <a:xfrm>
            <a:off x="838200" y="6356350"/>
            <a:ext cx="2743200" cy="365125"/>
          </a:xfrm>
          <a:prstGeom prst="rect">
            <a:avLst/>
          </a:prstGeom>
        </p:spPr>
        <p:txBody>
          <a:bodyPr/>
          <a:lstStyle>
            <a:lvl1pPr>
              <a:defRPr/>
            </a:lvl1pPr>
          </a:lstStyle>
          <a:p>
            <a:fld id="{8DFA1846-DA80-1C48-A609-854EA85C59AD}" type="datetimeFigureOut">
              <a:rPr lang="en-US" smtClean="0"/>
              <a:pPr/>
              <a:t>9/22/2020</a:t>
            </a:fld>
            <a:endParaRPr lang="en-US" dirty="0"/>
          </a:p>
        </p:txBody>
      </p:sp>
      <p:sp>
        <p:nvSpPr>
          <p:cNvPr id="5" name="Footer Placeholder 4">
            <a:extLst>
              <a:ext uri="{FF2B5EF4-FFF2-40B4-BE49-F238E27FC236}">
                <a16:creationId xmlns:a16="http://schemas.microsoft.com/office/drawing/2014/main" id="{93B83515-9B72-4585-9750-3BBB764D9928}"/>
              </a:ext>
            </a:extLst>
          </p:cNvPr>
          <p:cNvSpPr>
            <a:spLocks noGrp="1"/>
          </p:cNvSpPr>
          <p:nvPr>
            <p:ph type="ftr" sz="quarter" idx="11"/>
          </p:nvPr>
        </p:nvSpPr>
        <p:spPr>
          <a:xfrm>
            <a:off x="4038600" y="6356350"/>
            <a:ext cx="4114800" cy="365125"/>
          </a:xfrm>
          <a:prstGeom prst="rect">
            <a:avLst/>
          </a:prstGeom>
        </p:spPr>
        <p:txBody>
          <a:bodyPr/>
          <a:lstStyle>
            <a:lvl1pPr>
              <a:defRPr/>
            </a:lvl1pPr>
          </a:lstStyle>
          <a:p>
            <a:endParaRPr lang="en-US" dirty="0"/>
          </a:p>
        </p:txBody>
      </p:sp>
      <p:sp>
        <p:nvSpPr>
          <p:cNvPr id="6" name="Slide Number Placeholder 5">
            <a:extLst>
              <a:ext uri="{FF2B5EF4-FFF2-40B4-BE49-F238E27FC236}">
                <a16:creationId xmlns:a16="http://schemas.microsoft.com/office/drawing/2014/main" id="{70C2A5C0-F059-4B3D-B04C-D67040E3A47D}"/>
              </a:ext>
            </a:extLst>
          </p:cNvPr>
          <p:cNvSpPr>
            <a:spLocks noGrp="1"/>
          </p:cNvSpPr>
          <p:nvPr>
            <p:ph type="sldNum" sz="quarter" idx="12"/>
          </p:nvPr>
        </p:nvSpPr>
        <p:spPr>
          <a:xfrm>
            <a:off x="8610600" y="6356350"/>
            <a:ext cx="2743200" cy="365125"/>
          </a:xfrm>
          <a:prstGeom prst="rect">
            <a:avLst/>
          </a:prstGeom>
        </p:spPr>
        <p:txBody>
          <a:bodyPr/>
          <a:lstStyle>
            <a:lvl1pPr>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892974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8FFC76-5FE6-40A4-AEF5-021F49F81635}"/>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628F25CA-F96B-47E6-A988-D1FE85E3541E}"/>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B601B19-3400-48AB-9D8F-9F6774E5E11B}"/>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E7BAA0C-281F-4F06-A7F3-B8DA6C231B7B}"/>
              </a:ext>
            </a:extLst>
          </p:cNvPr>
          <p:cNvSpPr>
            <a:spLocks noGrp="1"/>
          </p:cNvSpPr>
          <p:nvPr>
            <p:ph type="dt" sz="half" idx="10"/>
          </p:nvPr>
        </p:nvSpPr>
        <p:spPr>
          <a:xfrm>
            <a:off x="838200" y="6356350"/>
            <a:ext cx="2743200" cy="365125"/>
          </a:xfrm>
          <a:prstGeom prst="rect">
            <a:avLst/>
          </a:prstGeom>
        </p:spPr>
        <p:txBody>
          <a:bodyPr/>
          <a:lstStyle>
            <a:lvl1pPr>
              <a:defRPr/>
            </a:lvl1pPr>
          </a:lstStyle>
          <a:p>
            <a:fld id="{57302355-E14B-8545-A8F8-0FE83CC9D524}" type="datetimeFigureOut">
              <a:rPr lang="en-US" smtClean="0"/>
              <a:pPr/>
              <a:t>9/22/2020</a:t>
            </a:fld>
            <a:endParaRPr lang="en-US" dirty="0"/>
          </a:p>
        </p:txBody>
      </p:sp>
      <p:sp>
        <p:nvSpPr>
          <p:cNvPr id="6" name="Footer Placeholder 5">
            <a:extLst>
              <a:ext uri="{FF2B5EF4-FFF2-40B4-BE49-F238E27FC236}">
                <a16:creationId xmlns:a16="http://schemas.microsoft.com/office/drawing/2014/main" id="{333BC641-DD80-4D47-B3DC-D3A453C59FC4}"/>
              </a:ext>
            </a:extLst>
          </p:cNvPr>
          <p:cNvSpPr>
            <a:spLocks noGrp="1"/>
          </p:cNvSpPr>
          <p:nvPr>
            <p:ph type="ftr" sz="quarter" idx="11"/>
          </p:nvPr>
        </p:nvSpPr>
        <p:spPr>
          <a:xfrm>
            <a:off x="4038600" y="6356350"/>
            <a:ext cx="4114800" cy="365125"/>
          </a:xfrm>
          <a:prstGeom prst="rect">
            <a:avLst/>
          </a:prstGeom>
        </p:spPr>
        <p:txBody>
          <a:bodyPr/>
          <a:lstStyle>
            <a:lvl1pPr>
              <a:defRPr/>
            </a:lvl1pPr>
          </a:lstStyle>
          <a:p>
            <a:endParaRPr lang="en-US" dirty="0"/>
          </a:p>
        </p:txBody>
      </p:sp>
      <p:sp>
        <p:nvSpPr>
          <p:cNvPr id="7" name="Slide Number Placeholder 6">
            <a:extLst>
              <a:ext uri="{FF2B5EF4-FFF2-40B4-BE49-F238E27FC236}">
                <a16:creationId xmlns:a16="http://schemas.microsoft.com/office/drawing/2014/main" id="{8551B818-2F39-44CD-AB40-E03B019C8CDB}"/>
              </a:ext>
            </a:extLst>
          </p:cNvPr>
          <p:cNvSpPr>
            <a:spLocks noGrp="1"/>
          </p:cNvSpPr>
          <p:nvPr>
            <p:ph type="sldNum" sz="quarter" idx="12"/>
          </p:nvPr>
        </p:nvSpPr>
        <p:spPr>
          <a:xfrm>
            <a:off x="8610600" y="6356350"/>
            <a:ext cx="2743200" cy="365125"/>
          </a:xfrm>
          <a:prstGeom prst="rect">
            <a:avLst/>
          </a:prstGeom>
        </p:spPr>
        <p:txBody>
          <a:bodyPr/>
          <a:lstStyle>
            <a:lvl1pPr>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577186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199762-6642-4282-8C74-5658900B9F6D}"/>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p>
        </p:txBody>
      </p:sp>
      <p:sp>
        <p:nvSpPr>
          <p:cNvPr id="3" name="Text Placeholder 2">
            <a:extLst>
              <a:ext uri="{FF2B5EF4-FFF2-40B4-BE49-F238E27FC236}">
                <a16:creationId xmlns:a16="http://schemas.microsoft.com/office/drawing/2014/main" id="{97DA9550-3906-442E-AB41-0B49FB2F6283}"/>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E29A7BF-18FB-4FB5-8E0A-7B60D6046548}"/>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68D198C-34AC-4A8B-947B-04726E958CC5}"/>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DB38DC5-EC98-4553-B3C0-E1804CACD6C8}"/>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18F3CF4-D895-47C8-A626-58BD9A1CA3A5}"/>
              </a:ext>
            </a:extLst>
          </p:cNvPr>
          <p:cNvSpPr>
            <a:spLocks noGrp="1"/>
          </p:cNvSpPr>
          <p:nvPr>
            <p:ph type="dt" sz="half" idx="10"/>
          </p:nvPr>
        </p:nvSpPr>
        <p:spPr>
          <a:xfrm>
            <a:off x="838200" y="6356350"/>
            <a:ext cx="2743200" cy="365125"/>
          </a:xfrm>
          <a:prstGeom prst="rect">
            <a:avLst/>
          </a:prstGeom>
        </p:spPr>
        <p:txBody>
          <a:bodyPr/>
          <a:lstStyle>
            <a:lvl1pPr>
              <a:defRPr/>
            </a:lvl1pPr>
          </a:lstStyle>
          <a:p>
            <a:fld id="{02640F58-564D-2B4F-AE67-E407BA4FCF45}" type="datetimeFigureOut">
              <a:rPr lang="en-US" smtClean="0"/>
              <a:pPr/>
              <a:t>9/22/2020</a:t>
            </a:fld>
            <a:endParaRPr lang="en-US" dirty="0"/>
          </a:p>
        </p:txBody>
      </p:sp>
      <p:sp>
        <p:nvSpPr>
          <p:cNvPr id="8" name="Footer Placeholder 7">
            <a:extLst>
              <a:ext uri="{FF2B5EF4-FFF2-40B4-BE49-F238E27FC236}">
                <a16:creationId xmlns:a16="http://schemas.microsoft.com/office/drawing/2014/main" id="{9FCDCF4D-E21C-4A35-B6DA-B541A35F052D}"/>
              </a:ext>
            </a:extLst>
          </p:cNvPr>
          <p:cNvSpPr>
            <a:spLocks noGrp="1"/>
          </p:cNvSpPr>
          <p:nvPr>
            <p:ph type="ftr" sz="quarter" idx="11"/>
          </p:nvPr>
        </p:nvSpPr>
        <p:spPr>
          <a:xfrm>
            <a:off x="4038600" y="6356350"/>
            <a:ext cx="4114800" cy="365125"/>
          </a:xfrm>
          <a:prstGeom prst="rect">
            <a:avLst/>
          </a:prstGeom>
        </p:spPr>
        <p:txBody>
          <a:bodyPr/>
          <a:lstStyle>
            <a:lvl1pPr>
              <a:defRPr/>
            </a:lvl1pPr>
          </a:lstStyle>
          <a:p>
            <a:endParaRPr lang="en-US" dirty="0"/>
          </a:p>
        </p:txBody>
      </p:sp>
      <p:sp>
        <p:nvSpPr>
          <p:cNvPr id="9" name="Slide Number Placeholder 8">
            <a:extLst>
              <a:ext uri="{FF2B5EF4-FFF2-40B4-BE49-F238E27FC236}">
                <a16:creationId xmlns:a16="http://schemas.microsoft.com/office/drawing/2014/main" id="{DC99B184-1ED0-4519-AE8E-FA6352C4EFB9}"/>
              </a:ext>
            </a:extLst>
          </p:cNvPr>
          <p:cNvSpPr>
            <a:spLocks noGrp="1"/>
          </p:cNvSpPr>
          <p:nvPr>
            <p:ph type="sldNum" sz="quarter" idx="12"/>
          </p:nvPr>
        </p:nvSpPr>
        <p:spPr>
          <a:xfrm>
            <a:off x="8610600" y="6356350"/>
            <a:ext cx="2743200" cy="365125"/>
          </a:xfrm>
          <a:prstGeom prst="rect">
            <a:avLst/>
          </a:prstGeom>
        </p:spPr>
        <p:txBody>
          <a:bodyPr/>
          <a:lstStyle>
            <a:lvl1pPr>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304649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4319D1-FF90-47D0-8496-63FAFE8F8419}"/>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Date Placeholder 2">
            <a:extLst>
              <a:ext uri="{FF2B5EF4-FFF2-40B4-BE49-F238E27FC236}">
                <a16:creationId xmlns:a16="http://schemas.microsoft.com/office/drawing/2014/main" id="{B9DDFD99-E6CD-4833-B341-D7C7C187A29D}"/>
              </a:ext>
            </a:extLst>
          </p:cNvPr>
          <p:cNvSpPr>
            <a:spLocks noGrp="1"/>
          </p:cNvSpPr>
          <p:nvPr>
            <p:ph type="dt" sz="half" idx="10"/>
          </p:nvPr>
        </p:nvSpPr>
        <p:spPr>
          <a:xfrm>
            <a:off x="838200" y="6356350"/>
            <a:ext cx="2743200" cy="365125"/>
          </a:xfrm>
          <a:prstGeom prst="rect">
            <a:avLst/>
          </a:prstGeom>
        </p:spPr>
        <p:txBody>
          <a:bodyPr/>
          <a:lstStyle>
            <a:lvl1pPr>
              <a:defRPr/>
            </a:lvl1pPr>
          </a:lstStyle>
          <a:p>
            <a:fld id="{F13A34C8-038E-2045-AF43-DF7DBB8E0E9E}" type="datetimeFigureOut">
              <a:rPr lang="en-US" smtClean="0"/>
              <a:pPr/>
              <a:t>9/22/2020</a:t>
            </a:fld>
            <a:endParaRPr lang="en-US" dirty="0"/>
          </a:p>
        </p:txBody>
      </p:sp>
      <p:sp>
        <p:nvSpPr>
          <p:cNvPr id="4" name="Footer Placeholder 3">
            <a:extLst>
              <a:ext uri="{FF2B5EF4-FFF2-40B4-BE49-F238E27FC236}">
                <a16:creationId xmlns:a16="http://schemas.microsoft.com/office/drawing/2014/main" id="{0573CC9F-D14D-425C-AA8D-37E70B7AF28C}"/>
              </a:ext>
            </a:extLst>
          </p:cNvPr>
          <p:cNvSpPr>
            <a:spLocks noGrp="1"/>
          </p:cNvSpPr>
          <p:nvPr>
            <p:ph type="ftr" sz="quarter" idx="11"/>
          </p:nvPr>
        </p:nvSpPr>
        <p:spPr>
          <a:xfrm>
            <a:off x="4038600" y="6356350"/>
            <a:ext cx="4114800" cy="365125"/>
          </a:xfrm>
          <a:prstGeom prst="rect">
            <a:avLst/>
          </a:prstGeom>
        </p:spPr>
        <p:txBody>
          <a:bodyPr/>
          <a:lstStyle>
            <a:lvl1pPr>
              <a:defRPr/>
            </a:lvl1pPr>
          </a:lstStyle>
          <a:p>
            <a:endParaRPr lang="en-US" dirty="0"/>
          </a:p>
        </p:txBody>
      </p:sp>
      <p:sp>
        <p:nvSpPr>
          <p:cNvPr id="5" name="Slide Number Placeholder 4">
            <a:extLst>
              <a:ext uri="{FF2B5EF4-FFF2-40B4-BE49-F238E27FC236}">
                <a16:creationId xmlns:a16="http://schemas.microsoft.com/office/drawing/2014/main" id="{B659C258-C779-4B26-B980-2C9ADA45B7CE}"/>
              </a:ext>
            </a:extLst>
          </p:cNvPr>
          <p:cNvSpPr>
            <a:spLocks noGrp="1"/>
          </p:cNvSpPr>
          <p:nvPr>
            <p:ph type="sldNum" sz="quarter" idx="12"/>
          </p:nvPr>
        </p:nvSpPr>
        <p:spPr>
          <a:xfrm>
            <a:off x="8610600" y="6356350"/>
            <a:ext cx="2743200" cy="365125"/>
          </a:xfrm>
          <a:prstGeom prst="rect">
            <a:avLst/>
          </a:prstGeom>
        </p:spPr>
        <p:txBody>
          <a:bodyPr/>
          <a:lstStyle>
            <a:lvl1pPr>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165896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19897B7-E0D6-49DC-8D1B-B357E59212B5}"/>
              </a:ext>
            </a:extLst>
          </p:cNvPr>
          <p:cNvSpPr>
            <a:spLocks noGrp="1"/>
          </p:cNvSpPr>
          <p:nvPr>
            <p:ph type="dt" sz="half" idx="10"/>
          </p:nvPr>
        </p:nvSpPr>
        <p:spPr>
          <a:xfrm>
            <a:off x="838200" y="6356350"/>
            <a:ext cx="2743200" cy="365125"/>
          </a:xfrm>
          <a:prstGeom prst="rect">
            <a:avLst/>
          </a:prstGeom>
        </p:spPr>
        <p:txBody>
          <a:bodyPr/>
          <a:lstStyle>
            <a:lvl1pPr>
              <a:defRPr/>
            </a:lvl1pPr>
          </a:lstStyle>
          <a:p>
            <a:fld id="{8818C68F-D26B-8F47-958C-23B49CF8A634}" type="datetimeFigureOut">
              <a:rPr lang="en-US" smtClean="0"/>
              <a:pPr/>
              <a:t>9/22/2020</a:t>
            </a:fld>
            <a:endParaRPr lang="en-US" dirty="0"/>
          </a:p>
        </p:txBody>
      </p:sp>
      <p:sp>
        <p:nvSpPr>
          <p:cNvPr id="3" name="Footer Placeholder 2">
            <a:extLst>
              <a:ext uri="{FF2B5EF4-FFF2-40B4-BE49-F238E27FC236}">
                <a16:creationId xmlns:a16="http://schemas.microsoft.com/office/drawing/2014/main" id="{3BF471C4-2128-4C75-B5B9-FBA5BABB9B42}"/>
              </a:ext>
            </a:extLst>
          </p:cNvPr>
          <p:cNvSpPr>
            <a:spLocks noGrp="1"/>
          </p:cNvSpPr>
          <p:nvPr>
            <p:ph type="ftr" sz="quarter" idx="11"/>
          </p:nvPr>
        </p:nvSpPr>
        <p:spPr>
          <a:xfrm>
            <a:off x="4038600" y="6356350"/>
            <a:ext cx="4114800" cy="365125"/>
          </a:xfrm>
          <a:prstGeom prst="rect">
            <a:avLst/>
          </a:prstGeom>
        </p:spPr>
        <p:txBody>
          <a:bodyPr/>
          <a:lstStyle>
            <a:lvl1pPr>
              <a:defRPr/>
            </a:lvl1pPr>
          </a:lstStyle>
          <a:p>
            <a:endParaRPr lang="en-US" dirty="0"/>
          </a:p>
        </p:txBody>
      </p:sp>
      <p:sp>
        <p:nvSpPr>
          <p:cNvPr id="4" name="Slide Number Placeholder 3">
            <a:extLst>
              <a:ext uri="{FF2B5EF4-FFF2-40B4-BE49-F238E27FC236}">
                <a16:creationId xmlns:a16="http://schemas.microsoft.com/office/drawing/2014/main" id="{7F4F3FFC-72F8-43AD-8567-7902F7A6926D}"/>
              </a:ext>
            </a:extLst>
          </p:cNvPr>
          <p:cNvSpPr>
            <a:spLocks noGrp="1"/>
          </p:cNvSpPr>
          <p:nvPr>
            <p:ph type="sldNum" sz="quarter" idx="12"/>
          </p:nvPr>
        </p:nvSpPr>
        <p:spPr>
          <a:xfrm>
            <a:off x="8610600" y="6356350"/>
            <a:ext cx="2743200" cy="365125"/>
          </a:xfrm>
          <a:prstGeom prst="rect">
            <a:avLst/>
          </a:prstGeom>
        </p:spPr>
        <p:txBody>
          <a:bodyPr/>
          <a:lstStyle>
            <a:lvl1pPr>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42806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2FB8A2-8051-4737-A21E-2C219A4C7B68}"/>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2B11AC5-4DF8-4303-9A16-6F4BADC5D17E}"/>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3CEBAB5-A1CA-4764-8B09-BA0225FEBAAE}"/>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F3AAA4D-FE0E-4213-B2EC-D9EE40F28080}"/>
              </a:ext>
            </a:extLst>
          </p:cNvPr>
          <p:cNvSpPr>
            <a:spLocks noGrp="1"/>
          </p:cNvSpPr>
          <p:nvPr>
            <p:ph type="dt" sz="half" idx="10"/>
          </p:nvPr>
        </p:nvSpPr>
        <p:spPr>
          <a:xfrm>
            <a:off x="838200" y="6356350"/>
            <a:ext cx="2743200" cy="365125"/>
          </a:xfrm>
          <a:prstGeom prst="rect">
            <a:avLst/>
          </a:prstGeom>
        </p:spPr>
        <p:txBody>
          <a:bodyPr/>
          <a:lstStyle>
            <a:lvl1pPr>
              <a:defRPr/>
            </a:lvl1pPr>
          </a:lstStyle>
          <a:p>
            <a:fld id="{D0DF5E60-9974-AC48-9591-99C2BB44B7CF}" type="datetimeFigureOut">
              <a:rPr lang="en-US" smtClean="0"/>
              <a:pPr/>
              <a:t>9/22/2020</a:t>
            </a:fld>
            <a:endParaRPr lang="en-US" dirty="0"/>
          </a:p>
        </p:txBody>
      </p:sp>
      <p:sp>
        <p:nvSpPr>
          <p:cNvPr id="6" name="Footer Placeholder 5">
            <a:extLst>
              <a:ext uri="{FF2B5EF4-FFF2-40B4-BE49-F238E27FC236}">
                <a16:creationId xmlns:a16="http://schemas.microsoft.com/office/drawing/2014/main" id="{0B675751-5D91-4266-A9DD-A8CEE7C0C502}"/>
              </a:ext>
            </a:extLst>
          </p:cNvPr>
          <p:cNvSpPr>
            <a:spLocks noGrp="1"/>
          </p:cNvSpPr>
          <p:nvPr>
            <p:ph type="ftr" sz="quarter" idx="11"/>
          </p:nvPr>
        </p:nvSpPr>
        <p:spPr>
          <a:xfrm>
            <a:off x="4038600" y="6356350"/>
            <a:ext cx="4114800" cy="365125"/>
          </a:xfrm>
          <a:prstGeom prst="rect">
            <a:avLst/>
          </a:prstGeom>
        </p:spPr>
        <p:txBody>
          <a:bodyPr/>
          <a:lstStyle>
            <a:lvl1pPr>
              <a:defRPr/>
            </a:lvl1pPr>
          </a:lstStyle>
          <a:p>
            <a:endParaRPr lang="en-US" dirty="0"/>
          </a:p>
        </p:txBody>
      </p:sp>
      <p:sp>
        <p:nvSpPr>
          <p:cNvPr id="7" name="Slide Number Placeholder 6">
            <a:extLst>
              <a:ext uri="{FF2B5EF4-FFF2-40B4-BE49-F238E27FC236}">
                <a16:creationId xmlns:a16="http://schemas.microsoft.com/office/drawing/2014/main" id="{07B1659F-6C36-4D04-8E97-B435476AED10}"/>
              </a:ext>
            </a:extLst>
          </p:cNvPr>
          <p:cNvSpPr>
            <a:spLocks noGrp="1"/>
          </p:cNvSpPr>
          <p:nvPr>
            <p:ph type="sldNum" sz="quarter" idx="12"/>
          </p:nvPr>
        </p:nvSpPr>
        <p:spPr>
          <a:xfrm>
            <a:off x="8610600" y="6356350"/>
            <a:ext cx="2743200" cy="365125"/>
          </a:xfrm>
          <a:prstGeom prst="rect">
            <a:avLst/>
          </a:prstGeom>
        </p:spPr>
        <p:txBody>
          <a:bodyPr/>
          <a:lstStyle>
            <a:lvl1pPr>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481805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798069-3D7B-489F-9A7F-B6F6E99C87C3}"/>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FEBA16D-19A1-4F5D-9AE8-7E1914DAB6C1}"/>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a:extLst>
              <a:ext uri="{FF2B5EF4-FFF2-40B4-BE49-F238E27FC236}">
                <a16:creationId xmlns:a16="http://schemas.microsoft.com/office/drawing/2014/main" id="{3B942CA3-3825-4C7B-9020-7546D1E7BCC7}"/>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0FEF546-4525-4496-956D-8536D7FF2681}"/>
              </a:ext>
            </a:extLst>
          </p:cNvPr>
          <p:cNvSpPr>
            <a:spLocks noGrp="1"/>
          </p:cNvSpPr>
          <p:nvPr>
            <p:ph type="dt" sz="half" idx="10"/>
          </p:nvPr>
        </p:nvSpPr>
        <p:spPr>
          <a:xfrm>
            <a:off x="838200" y="6356350"/>
            <a:ext cx="2743200" cy="365125"/>
          </a:xfrm>
          <a:prstGeom prst="rect">
            <a:avLst/>
          </a:prstGeom>
        </p:spPr>
        <p:txBody>
          <a:bodyPr/>
          <a:lstStyle>
            <a:lvl1pPr>
              <a:defRPr/>
            </a:lvl1pPr>
          </a:lstStyle>
          <a:p>
            <a:fld id="{09B482E8-6E0E-1B4F-B1FD-C69DB9E858D9}" type="datetimeFigureOut">
              <a:rPr lang="en-US" smtClean="0"/>
              <a:pPr/>
              <a:t>9/22/2020</a:t>
            </a:fld>
            <a:endParaRPr lang="en-US" dirty="0"/>
          </a:p>
        </p:txBody>
      </p:sp>
      <p:sp>
        <p:nvSpPr>
          <p:cNvPr id="6" name="Footer Placeholder 5">
            <a:extLst>
              <a:ext uri="{FF2B5EF4-FFF2-40B4-BE49-F238E27FC236}">
                <a16:creationId xmlns:a16="http://schemas.microsoft.com/office/drawing/2014/main" id="{E9716001-1AED-4C09-9A09-60D020A6D641}"/>
              </a:ext>
            </a:extLst>
          </p:cNvPr>
          <p:cNvSpPr>
            <a:spLocks noGrp="1"/>
          </p:cNvSpPr>
          <p:nvPr>
            <p:ph type="ftr" sz="quarter" idx="11"/>
          </p:nvPr>
        </p:nvSpPr>
        <p:spPr>
          <a:xfrm>
            <a:off x="4038600" y="6356350"/>
            <a:ext cx="4114800" cy="365125"/>
          </a:xfrm>
          <a:prstGeom prst="rect">
            <a:avLst/>
          </a:prstGeom>
        </p:spPr>
        <p:txBody>
          <a:bodyPr/>
          <a:lstStyle>
            <a:lvl1pPr>
              <a:defRPr/>
            </a:lvl1pPr>
          </a:lstStyle>
          <a:p>
            <a:endParaRPr lang="en-US" dirty="0"/>
          </a:p>
        </p:txBody>
      </p:sp>
      <p:sp>
        <p:nvSpPr>
          <p:cNvPr id="7" name="Slide Number Placeholder 6">
            <a:extLst>
              <a:ext uri="{FF2B5EF4-FFF2-40B4-BE49-F238E27FC236}">
                <a16:creationId xmlns:a16="http://schemas.microsoft.com/office/drawing/2014/main" id="{BA36E2AB-36B4-4269-B8CA-641B20F7890E}"/>
              </a:ext>
            </a:extLst>
          </p:cNvPr>
          <p:cNvSpPr>
            <a:spLocks noGrp="1"/>
          </p:cNvSpPr>
          <p:nvPr>
            <p:ph type="sldNum" sz="quarter" idx="12"/>
          </p:nvPr>
        </p:nvSpPr>
        <p:spPr>
          <a:xfrm>
            <a:off x="8610600" y="6356350"/>
            <a:ext cx="2743200" cy="365125"/>
          </a:xfrm>
          <a:prstGeom prst="rect">
            <a:avLst/>
          </a:prstGeom>
        </p:spPr>
        <p:txBody>
          <a:bodyPr/>
          <a:lstStyle>
            <a:lvl1pPr>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43526242"/>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gi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3074" name="Picture 6">
            <a:extLst>
              <a:ext uri="{FF2B5EF4-FFF2-40B4-BE49-F238E27FC236}">
                <a16:creationId xmlns:a16="http://schemas.microsoft.com/office/drawing/2014/main" id="{2A4C19CF-E6AA-46DD-B78B-522F7E0C2C8D}"/>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0" y="1588"/>
            <a:ext cx="12188825" cy="685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Picture 7">
            <a:extLst>
              <a:ext uri="{FF2B5EF4-FFF2-40B4-BE49-F238E27FC236}">
                <a16:creationId xmlns:a16="http://schemas.microsoft.com/office/drawing/2014/main" id="{246EF85C-5F91-4454-8121-1EA859164794}"/>
              </a:ext>
            </a:extLst>
          </p:cNvPr>
          <p:cNvPicPr>
            <a:picLocks noChangeAspect="1" noChangeArrowheads="1"/>
          </p:cNvPicPr>
          <p:nvPr/>
        </p:nvPicPr>
        <p:blipFill>
          <a:blip r:embed="rId15"/>
          <a:stretch>
            <a:fillRect/>
          </a:stretch>
        </p:blipFill>
        <p:spPr bwMode="auto">
          <a:xfrm>
            <a:off x="661988" y="2132013"/>
            <a:ext cx="2481262" cy="3276600"/>
          </a:xfrm>
          <a:prstGeom prst="rect">
            <a:avLst/>
          </a:prstGeom>
          <a:noFill/>
          <a:ln>
            <a:no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57279780"/>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 id="2147483679" r:id="rId12"/>
  </p:sldLayoutIdLst>
  <p:hf sldNum="0" hdr="0" ftr="0" dt="0"/>
  <p:txStyles>
    <p:titleStyle>
      <a:lvl1pPr algn="l" rtl="0" eaLnBrk="1" fontAlgn="base" hangingPunct="1">
        <a:lnSpc>
          <a:spcPct val="90000"/>
        </a:lnSpc>
        <a:spcBef>
          <a:spcPct val="0"/>
        </a:spcBef>
        <a:spcAft>
          <a:spcPct val="0"/>
        </a:spcAft>
        <a:defRPr sz="4400" kern="1200">
          <a:solidFill>
            <a:schemeClr val="tx1"/>
          </a:solidFill>
          <a:latin typeface="+mj-lt"/>
          <a:ea typeface="+mj-ea"/>
          <a:cs typeface="+mj-cs"/>
        </a:defRPr>
      </a:lvl1pPr>
      <a:lvl2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2pPr>
      <a:lvl3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3pPr>
      <a:lvl4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4pPr>
      <a:lvl5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5pPr>
      <a:lvl6pPr marL="4572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6pPr>
      <a:lvl7pPr marL="9144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7pPr>
      <a:lvl8pPr marL="13716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8pPr>
      <a:lvl9pPr marL="18288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23A38E0-7DAD-4A0E-B998-7DC367D1C7B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29C204E-9869-45D6-B203-6ABD27439DA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83A389-D7BA-4142-91E0-F191EEF22D4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A44FE5-D19C-4A1D-953B-594A5F65C497}" type="datetimeFigureOut">
              <a:rPr lang="en-US" smtClean="0"/>
              <a:t>9/22/2020</a:t>
            </a:fld>
            <a:endParaRPr lang="en-US"/>
          </a:p>
        </p:txBody>
      </p:sp>
      <p:sp>
        <p:nvSpPr>
          <p:cNvPr id="5" name="Footer Placeholder 4">
            <a:extLst>
              <a:ext uri="{FF2B5EF4-FFF2-40B4-BE49-F238E27FC236}">
                <a16:creationId xmlns:a16="http://schemas.microsoft.com/office/drawing/2014/main" id="{22347D31-BBC6-4DD7-B112-CAB3B7B9A1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8F87ED1-B9C0-440A-AEA9-EA539A5E67C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2E521D-6FB8-4DD7-88C6-FE7B7065719A}" type="slidenum">
              <a:rPr lang="en-US" smtClean="0"/>
              <a:t>‹#›</a:t>
            </a:fld>
            <a:endParaRPr lang="en-US"/>
          </a:p>
        </p:txBody>
      </p:sp>
    </p:spTree>
    <p:extLst>
      <p:ext uri="{BB962C8B-B14F-4D97-AF65-F5344CB8AC3E}">
        <p14:creationId xmlns:p14="http://schemas.microsoft.com/office/powerpoint/2010/main" val="129953674"/>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FFF96FC-973C-4495-AC7E-D814CCC5304D}"/>
              </a:ext>
            </a:extLst>
          </p:cNvPr>
          <p:cNvSpPr>
            <a:spLocks noGrp="1"/>
          </p:cNvSpPr>
          <p:nvPr>
            <p:ph idx="1"/>
          </p:nvPr>
        </p:nvSpPr>
        <p:spPr>
          <a:xfrm>
            <a:off x="5180012" y="1881043"/>
            <a:ext cx="6172200" cy="4873625"/>
          </a:xfrm>
        </p:spPr>
        <p:txBody>
          <a:bodyPr>
            <a:normAutofit/>
          </a:bodyPr>
          <a:lstStyle/>
          <a:p>
            <a:pPr marL="0" indent="0">
              <a:buNone/>
            </a:pPr>
            <a:r>
              <a:rPr lang="en-US" sz="2800" dirty="0"/>
              <a:t>Matthew 25:31–46 calls all of us to actively engage in the world around us, so our faith comes alive and we wake up to new possibilities. Convicted by this passage, both the 222nd and 223rd General Assemblies (2016 and 2018) exhorted the PC(USA) to act boldly and compassionately to serve people who are hungry, oppressed, imprisoned or poor.</a:t>
            </a:r>
          </a:p>
        </p:txBody>
      </p:sp>
      <p:sp>
        <p:nvSpPr>
          <p:cNvPr id="5" name="Title 4">
            <a:extLst>
              <a:ext uri="{FF2B5EF4-FFF2-40B4-BE49-F238E27FC236}">
                <a16:creationId xmlns:a16="http://schemas.microsoft.com/office/drawing/2014/main" id="{C41AF57E-6A91-4B55-816A-18A7EA3A5810}"/>
              </a:ext>
            </a:extLst>
          </p:cNvPr>
          <p:cNvSpPr>
            <a:spLocks noGrp="1"/>
          </p:cNvSpPr>
          <p:nvPr>
            <p:ph type="title"/>
          </p:nvPr>
        </p:nvSpPr>
        <p:spPr>
          <a:xfrm>
            <a:off x="839788" y="955963"/>
            <a:ext cx="7805448" cy="810491"/>
          </a:xfrm>
        </p:spPr>
        <p:txBody>
          <a:bodyPr/>
          <a:lstStyle/>
          <a:p>
            <a:r>
              <a:rPr lang="en-US" b="1" dirty="0"/>
              <a:t>What is a Matthew 25 church?</a:t>
            </a:r>
            <a:br>
              <a:rPr lang="en-US" b="1" dirty="0"/>
            </a:br>
            <a:endParaRPr lang="en-US" dirty="0"/>
          </a:p>
        </p:txBody>
      </p:sp>
    </p:spTree>
    <p:extLst>
      <p:ext uri="{BB962C8B-B14F-4D97-AF65-F5344CB8AC3E}">
        <p14:creationId xmlns:p14="http://schemas.microsoft.com/office/powerpoint/2010/main" val="41900531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1E6C38-905F-435E-BDC1-59738AAA9BB9}"/>
              </a:ext>
            </a:extLst>
          </p:cNvPr>
          <p:cNvSpPr>
            <a:spLocks noGrp="1"/>
          </p:cNvSpPr>
          <p:nvPr>
            <p:ph type="title"/>
          </p:nvPr>
        </p:nvSpPr>
        <p:spPr>
          <a:xfrm>
            <a:off x="810000" y="675787"/>
            <a:ext cx="10571998" cy="970450"/>
          </a:xfrm>
        </p:spPr>
        <p:txBody>
          <a:bodyPr/>
          <a:lstStyle/>
          <a:p>
            <a:r>
              <a:rPr lang="en-US" dirty="0"/>
              <a:t>222</a:t>
            </a:r>
            <a:r>
              <a:rPr lang="en-US" baseline="30000" dirty="0"/>
              <a:t>nd</a:t>
            </a:r>
            <a:r>
              <a:rPr lang="en-US" dirty="0"/>
              <a:t> General Assembly</a:t>
            </a:r>
            <a:endParaRPr lang="en-US" b="0" dirty="0"/>
          </a:p>
        </p:txBody>
      </p:sp>
      <p:sp>
        <p:nvSpPr>
          <p:cNvPr id="3" name="Content Placeholder 2">
            <a:extLst>
              <a:ext uri="{FF2B5EF4-FFF2-40B4-BE49-F238E27FC236}">
                <a16:creationId xmlns:a16="http://schemas.microsoft.com/office/drawing/2014/main" id="{5FBF587A-05DC-4DA5-A2E6-83A1BE4C39EC}"/>
              </a:ext>
            </a:extLst>
          </p:cNvPr>
          <p:cNvSpPr>
            <a:spLocks noGrp="1"/>
          </p:cNvSpPr>
          <p:nvPr>
            <p:ph idx="1"/>
          </p:nvPr>
        </p:nvSpPr>
        <p:spPr>
          <a:xfrm>
            <a:off x="3387436" y="1646237"/>
            <a:ext cx="7994562" cy="4535976"/>
          </a:xfrm>
        </p:spPr>
        <p:txBody>
          <a:bodyPr>
            <a:normAutofit fontScale="92500" lnSpcReduction="10000"/>
          </a:bodyPr>
          <a:lstStyle/>
          <a:p>
            <a:pPr marL="0" indent="0">
              <a:lnSpc>
                <a:spcPct val="110000"/>
              </a:lnSpc>
              <a:buNone/>
            </a:pPr>
            <a:r>
              <a:rPr lang="en-US" sz="2400" b="1" dirty="0"/>
              <a:t>Item 11-03: On Choosing to Be a Church Committed to the Gospel of Matthew 25</a:t>
            </a:r>
          </a:p>
          <a:p>
            <a:pPr marL="0" indent="0">
              <a:lnSpc>
                <a:spcPct val="110000"/>
              </a:lnSpc>
              <a:buNone/>
            </a:pPr>
            <a:r>
              <a:rPr lang="en-US" sz="2400" dirty="0"/>
              <a:t>“In the Parable of the Judgment of the Nations, Jesus tells a story about how he is encountered among “the least”—the poorest, the most isolated, the imprisoned, the sick, and the hungry. We hear with sober conviction Jesus declaring that a church which fails to serve with and for the poor does not know Him. We agree with Pope Francis who stated that a church that is not actively supporting and serving the needs of the poor has no right to call itself church at all and should be prepared to give up its tax-exempt status to operate as a church. Let us be counted among the sheep who met their King as a stranger.”</a:t>
            </a:r>
          </a:p>
        </p:txBody>
      </p:sp>
    </p:spTree>
    <p:extLst>
      <p:ext uri="{BB962C8B-B14F-4D97-AF65-F5344CB8AC3E}">
        <p14:creationId xmlns:p14="http://schemas.microsoft.com/office/powerpoint/2010/main" val="8556046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0D5401-093A-4FB8-8FA3-DCD1353524E1}"/>
              </a:ext>
            </a:extLst>
          </p:cNvPr>
          <p:cNvSpPr>
            <a:spLocks noGrp="1"/>
          </p:cNvSpPr>
          <p:nvPr>
            <p:ph type="title"/>
          </p:nvPr>
        </p:nvSpPr>
        <p:spPr>
          <a:xfrm>
            <a:off x="838200" y="681036"/>
            <a:ext cx="10515600" cy="763451"/>
          </a:xfrm>
        </p:spPr>
        <p:txBody>
          <a:bodyPr>
            <a:noAutofit/>
          </a:bodyPr>
          <a:lstStyle/>
          <a:p>
            <a:r>
              <a:rPr lang="en-US" b="1" dirty="0">
                <a:solidFill>
                  <a:prstClr val="white"/>
                </a:solidFill>
                <a:latin typeface="Calibri" panose="020F0502020204030204" pitchFamily="34" charset="0"/>
                <a:ea typeface="+mn-ea"/>
                <a:cs typeface="Calibri" panose="020F0502020204030204" pitchFamily="34" charset="0"/>
              </a:rPr>
              <a:t>How can we move from talking to walking?</a:t>
            </a:r>
          </a:p>
        </p:txBody>
      </p:sp>
      <p:sp>
        <p:nvSpPr>
          <p:cNvPr id="3" name="Content Placeholder 2">
            <a:extLst>
              <a:ext uri="{FF2B5EF4-FFF2-40B4-BE49-F238E27FC236}">
                <a16:creationId xmlns:a16="http://schemas.microsoft.com/office/drawing/2014/main" id="{6708EA3D-4059-4FC8-AE57-B0F516BCE8E0}"/>
              </a:ext>
            </a:extLst>
          </p:cNvPr>
          <p:cNvSpPr>
            <a:spLocks noGrp="1"/>
          </p:cNvSpPr>
          <p:nvPr>
            <p:ph idx="1"/>
          </p:nvPr>
        </p:nvSpPr>
        <p:spPr>
          <a:xfrm>
            <a:off x="3498575" y="1613188"/>
            <a:ext cx="8693425" cy="4901911"/>
          </a:xfrm>
        </p:spPr>
        <p:txBody>
          <a:bodyPr>
            <a:normAutofit fontScale="92500"/>
          </a:bodyPr>
          <a:lstStyle/>
          <a:p>
            <a:pPr marL="0" indent="0">
              <a:buNone/>
            </a:pPr>
            <a:r>
              <a:rPr lang="en-US" sz="3600" dirty="0">
                <a:latin typeface="+mj-lt"/>
              </a:rPr>
              <a:t>						</a:t>
            </a:r>
            <a:r>
              <a:rPr lang="en-US" sz="3600" b="1" u="sng" dirty="0">
                <a:latin typeface="+mj-lt"/>
              </a:rPr>
              <a:t> </a:t>
            </a:r>
          </a:p>
          <a:p>
            <a:pPr marL="0" indent="0">
              <a:buNone/>
            </a:pPr>
            <a:r>
              <a:rPr lang="en-US" sz="3600" b="1" dirty="0"/>
              <a:t>Judgment of Nations Systems:</a:t>
            </a:r>
          </a:p>
          <a:p>
            <a:pPr marL="514350" indent="-514350">
              <a:buFont typeface="+mj-lt"/>
              <a:buAutoNum type="arabicPeriod"/>
            </a:pPr>
            <a:r>
              <a:rPr lang="en-US" sz="3600" b="1" dirty="0">
                <a:latin typeface="+mj-lt"/>
              </a:rPr>
              <a:t>Treatment of the hungry (access to land)</a:t>
            </a:r>
          </a:p>
          <a:p>
            <a:pPr marL="514350" indent="-514350">
              <a:buFont typeface="+mj-lt"/>
              <a:buAutoNum type="arabicPeriod"/>
            </a:pPr>
            <a:r>
              <a:rPr lang="en-US" sz="3600" b="1" dirty="0">
                <a:latin typeface="+mj-lt"/>
              </a:rPr>
              <a:t>Treatment of the thirsty (access to clean water)</a:t>
            </a:r>
          </a:p>
          <a:p>
            <a:pPr marL="514350" indent="-514350">
              <a:buFont typeface="+mj-lt"/>
              <a:buAutoNum type="arabicPeriod"/>
            </a:pPr>
            <a:r>
              <a:rPr lang="en-US" sz="3600" b="1" dirty="0">
                <a:latin typeface="+mj-lt"/>
              </a:rPr>
              <a:t>Treatment of the stranger (new arrivals)</a:t>
            </a:r>
          </a:p>
          <a:p>
            <a:pPr marL="514350" indent="-514350">
              <a:buFont typeface="+mj-lt"/>
              <a:buAutoNum type="arabicPeriod"/>
            </a:pPr>
            <a:r>
              <a:rPr lang="en-US" sz="3600" b="1" dirty="0">
                <a:latin typeface="+mj-lt"/>
              </a:rPr>
              <a:t>Treatment of the naked (vulnerable persons)</a:t>
            </a:r>
          </a:p>
          <a:p>
            <a:pPr marL="514350" indent="-514350">
              <a:buFont typeface="+mj-lt"/>
              <a:buAutoNum type="arabicPeriod"/>
            </a:pPr>
            <a:r>
              <a:rPr lang="en-US" sz="3600" b="1" dirty="0">
                <a:latin typeface="+mj-lt"/>
              </a:rPr>
              <a:t>Treatment of the sick (access to health care)	</a:t>
            </a:r>
          </a:p>
          <a:p>
            <a:pPr marL="514350" indent="-514350">
              <a:buFont typeface="+mj-lt"/>
              <a:buAutoNum type="arabicPeriod"/>
            </a:pPr>
            <a:r>
              <a:rPr lang="en-US" sz="3600" b="1" dirty="0">
                <a:latin typeface="+mj-lt"/>
              </a:rPr>
              <a:t>Treatment of Prisoner (access to justice)</a:t>
            </a:r>
          </a:p>
        </p:txBody>
      </p:sp>
    </p:spTree>
    <p:extLst>
      <p:ext uri="{BB962C8B-B14F-4D97-AF65-F5344CB8AC3E}">
        <p14:creationId xmlns:p14="http://schemas.microsoft.com/office/powerpoint/2010/main" val="24132538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53444F2-40E3-4F28-9E6C-B5659812DDDF}"/>
              </a:ext>
            </a:extLst>
          </p:cNvPr>
          <p:cNvSpPr>
            <a:spLocks noGrp="1"/>
          </p:cNvSpPr>
          <p:nvPr>
            <p:ph type="body" sz="quarter" idx="16"/>
          </p:nvPr>
        </p:nvSpPr>
        <p:spPr>
          <a:xfrm>
            <a:off x="4281056" y="1620982"/>
            <a:ext cx="7103588" cy="4273632"/>
          </a:xfrm>
        </p:spPr>
        <p:txBody>
          <a:bodyPr>
            <a:noAutofit/>
          </a:bodyPr>
          <a:lstStyle/>
          <a:p>
            <a:pPr>
              <a:lnSpc>
                <a:spcPct val="100000"/>
              </a:lnSpc>
            </a:pPr>
            <a:r>
              <a:rPr lang="en-US" sz="4000" dirty="0"/>
              <a:t>“</a:t>
            </a:r>
            <a:r>
              <a:rPr lang="el-GR" sz="4000" dirty="0"/>
              <a:t>τῶν ἀδελφῶν μου τῶν </a:t>
            </a:r>
            <a:br>
              <a:rPr lang="en-US" sz="4000" dirty="0"/>
            </a:br>
            <a:r>
              <a:rPr lang="el-GR" sz="4000" dirty="0"/>
              <a:t>ἐλαχίστων</a:t>
            </a:r>
            <a:r>
              <a:rPr lang="en-US" sz="4000" dirty="0"/>
              <a:t>”</a:t>
            </a:r>
          </a:p>
          <a:p>
            <a:pPr>
              <a:lnSpc>
                <a:spcPct val="150000"/>
              </a:lnSpc>
            </a:pPr>
            <a:r>
              <a:rPr lang="en-US" sz="3200" dirty="0"/>
              <a:t>“…</a:t>
            </a:r>
            <a:r>
              <a:rPr lang="en-US" sz="3200" b="1" dirty="0">
                <a:solidFill>
                  <a:schemeClr val="accent1">
                    <a:lumMod val="60000"/>
                    <a:lumOff val="40000"/>
                  </a:schemeClr>
                </a:solidFill>
              </a:rPr>
              <a:t>the least of </a:t>
            </a:r>
            <a:r>
              <a:rPr lang="en-US" sz="3200" dirty="0"/>
              <a:t>my [siblings]...”</a:t>
            </a:r>
          </a:p>
          <a:p>
            <a:pPr algn="r">
              <a:lnSpc>
                <a:spcPct val="150000"/>
              </a:lnSpc>
            </a:pPr>
            <a:r>
              <a:rPr lang="en-US" sz="3200" dirty="0"/>
              <a:t>- Matthew 25:40</a:t>
            </a:r>
          </a:p>
          <a:p>
            <a:r>
              <a:rPr lang="en-US" sz="2400" i="1" dirty="0" err="1"/>
              <a:t>mikroi</a:t>
            </a:r>
            <a:r>
              <a:rPr lang="en-US" sz="2400" dirty="0"/>
              <a:t>: “little ones” – a term Jesus often uses in Matthew to refer to disciples. “Least” (</a:t>
            </a:r>
            <a:r>
              <a:rPr lang="en-US" sz="2400" i="1" dirty="0" err="1"/>
              <a:t>elachistos</a:t>
            </a:r>
            <a:r>
              <a:rPr lang="en-US" sz="2400" dirty="0"/>
              <a:t>) is the superlative.</a:t>
            </a:r>
          </a:p>
        </p:txBody>
      </p:sp>
    </p:spTree>
    <p:extLst>
      <p:ext uri="{BB962C8B-B14F-4D97-AF65-F5344CB8AC3E}">
        <p14:creationId xmlns:p14="http://schemas.microsoft.com/office/powerpoint/2010/main" val="10511992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0D5401-093A-4FB8-8FA3-DCD1353524E1}"/>
              </a:ext>
            </a:extLst>
          </p:cNvPr>
          <p:cNvSpPr>
            <a:spLocks noGrp="1"/>
          </p:cNvSpPr>
          <p:nvPr>
            <p:ph type="title"/>
          </p:nvPr>
        </p:nvSpPr>
        <p:spPr>
          <a:xfrm>
            <a:off x="838200" y="681036"/>
            <a:ext cx="10515600" cy="763451"/>
          </a:xfrm>
        </p:spPr>
        <p:txBody>
          <a:bodyPr>
            <a:noAutofit/>
          </a:bodyPr>
          <a:lstStyle/>
          <a:p>
            <a:r>
              <a:rPr lang="en-US" sz="4000" b="1" dirty="0">
                <a:solidFill>
                  <a:prstClr val="white"/>
                </a:solidFill>
                <a:latin typeface="Calibri" panose="020F0502020204030204" pitchFamily="34" charset="0"/>
                <a:ea typeface="+mn-ea"/>
                <a:cs typeface="Calibri" panose="020F0502020204030204" pitchFamily="34" charset="0"/>
              </a:rPr>
              <a:t>Q2: What will it take for us to trust one another?</a:t>
            </a:r>
            <a:endParaRPr lang="en-US" sz="5000" b="1" dirty="0">
              <a:solidFill>
                <a:prstClr val="white"/>
              </a:solidFill>
              <a:latin typeface="Calibri" panose="020F0502020204030204" pitchFamily="34" charset="0"/>
              <a:ea typeface="+mn-ea"/>
              <a:cs typeface="Calibri" panose="020F0502020204030204" pitchFamily="34" charset="0"/>
            </a:endParaRPr>
          </a:p>
        </p:txBody>
      </p:sp>
      <p:sp>
        <p:nvSpPr>
          <p:cNvPr id="5" name="Content Placeholder 4">
            <a:extLst>
              <a:ext uri="{FF2B5EF4-FFF2-40B4-BE49-F238E27FC236}">
                <a16:creationId xmlns:a16="http://schemas.microsoft.com/office/drawing/2014/main" id="{2990D451-502A-414E-83DA-85F259A02B01}"/>
              </a:ext>
            </a:extLst>
          </p:cNvPr>
          <p:cNvSpPr>
            <a:spLocks noGrp="1"/>
          </p:cNvSpPr>
          <p:nvPr>
            <p:ph idx="1"/>
          </p:nvPr>
        </p:nvSpPr>
        <p:spPr>
          <a:xfrm>
            <a:off x="3156856" y="1825624"/>
            <a:ext cx="8714015" cy="4678589"/>
          </a:xfrm>
        </p:spPr>
        <p:txBody>
          <a:bodyPr/>
          <a:lstStyle/>
          <a:p>
            <a:pPr marL="0" indent="0">
              <a:buNone/>
            </a:pPr>
            <a:r>
              <a:rPr lang="en-US" sz="3200" b="1" dirty="0"/>
              <a:t>Why we can’t start at “building trust”:</a:t>
            </a:r>
          </a:p>
          <a:p>
            <a:pPr marL="0" indent="0">
              <a:buNone/>
            </a:pPr>
            <a:r>
              <a:rPr lang="en-US" sz="2400" dirty="0"/>
              <a:t>Common guidelines that have “building trust” at their base:</a:t>
            </a:r>
          </a:p>
          <a:p>
            <a:r>
              <a:rPr lang="en-US" sz="2400" dirty="0"/>
              <a:t>Don’t judge</a:t>
            </a:r>
          </a:p>
          <a:p>
            <a:r>
              <a:rPr lang="en-US" sz="2400" dirty="0"/>
              <a:t>Don’t make assumptions</a:t>
            </a:r>
          </a:p>
          <a:p>
            <a:r>
              <a:rPr lang="en-US" sz="2400" dirty="0"/>
              <a:t>Assume good intentions</a:t>
            </a:r>
          </a:p>
          <a:p>
            <a:r>
              <a:rPr lang="en-US" sz="2400" dirty="0"/>
              <a:t>Speak your truth</a:t>
            </a:r>
          </a:p>
          <a:p>
            <a:r>
              <a:rPr lang="en-US" sz="2400" dirty="0"/>
              <a:t>Respect</a:t>
            </a:r>
          </a:p>
          <a:p>
            <a:pPr marL="0" indent="0">
              <a:buNone/>
            </a:pPr>
            <a:r>
              <a:rPr lang="en-US" sz="1800" dirty="0"/>
              <a:t>The underlying assumption is that these things can be universally applied. But because they do not account for unequal power relations, they do not function the same way across race or culture. The very conditions that the dominant culture insists on to remain comfortable are those that support the racial status quo, which is hostile to people of color.</a:t>
            </a:r>
          </a:p>
          <a:p>
            <a:pPr marL="0" indent="0">
              <a:buNone/>
            </a:pPr>
            <a:endParaRPr lang="en-US" sz="2400" dirty="0"/>
          </a:p>
          <a:p>
            <a:pPr marL="0" indent="0">
              <a:buNone/>
            </a:pPr>
            <a:endParaRPr lang="en-US" dirty="0"/>
          </a:p>
        </p:txBody>
      </p:sp>
    </p:spTree>
    <p:extLst>
      <p:ext uri="{BB962C8B-B14F-4D97-AF65-F5344CB8AC3E}">
        <p14:creationId xmlns:p14="http://schemas.microsoft.com/office/powerpoint/2010/main" val="16322320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0D5401-093A-4FB8-8FA3-DCD1353524E1}"/>
              </a:ext>
            </a:extLst>
          </p:cNvPr>
          <p:cNvSpPr>
            <a:spLocks noGrp="1"/>
          </p:cNvSpPr>
          <p:nvPr>
            <p:ph type="title"/>
          </p:nvPr>
        </p:nvSpPr>
        <p:spPr>
          <a:xfrm>
            <a:off x="838200" y="681036"/>
            <a:ext cx="10515600" cy="763451"/>
          </a:xfrm>
        </p:spPr>
        <p:txBody>
          <a:bodyPr>
            <a:noAutofit/>
          </a:bodyPr>
          <a:lstStyle/>
          <a:p>
            <a:r>
              <a:rPr lang="en-US" sz="4000" b="1" dirty="0">
                <a:solidFill>
                  <a:prstClr val="white"/>
                </a:solidFill>
                <a:latin typeface="Calibri" panose="020F0502020204030204" pitchFamily="34" charset="0"/>
                <a:ea typeface="+mn-ea"/>
                <a:cs typeface="Calibri" panose="020F0502020204030204" pitchFamily="34" charset="0"/>
              </a:rPr>
              <a:t>Q2: What will it take for us to trust one another?</a:t>
            </a:r>
            <a:endParaRPr lang="en-US" sz="5000" b="1" dirty="0">
              <a:solidFill>
                <a:prstClr val="white"/>
              </a:solidFill>
              <a:latin typeface="Calibri" panose="020F0502020204030204" pitchFamily="34" charset="0"/>
              <a:ea typeface="+mn-ea"/>
              <a:cs typeface="Calibri" panose="020F0502020204030204" pitchFamily="34" charset="0"/>
            </a:endParaRPr>
          </a:p>
        </p:txBody>
      </p:sp>
      <p:sp>
        <p:nvSpPr>
          <p:cNvPr id="5" name="Content Placeholder 4">
            <a:extLst>
              <a:ext uri="{FF2B5EF4-FFF2-40B4-BE49-F238E27FC236}">
                <a16:creationId xmlns:a16="http://schemas.microsoft.com/office/drawing/2014/main" id="{2990D451-502A-414E-83DA-85F259A02B01}"/>
              </a:ext>
            </a:extLst>
          </p:cNvPr>
          <p:cNvSpPr>
            <a:spLocks noGrp="1"/>
          </p:cNvSpPr>
          <p:nvPr>
            <p:ph idx="1"/>
          </p:nvPr>
        </p:nvSpPr>
        <p:spPr>
          <a:xfrm>
            <a:off x="3156856" y="1825624"/>
            <a:ext cx="8714015" cy="4678589"/>
          </a:xfrm>
        </p:spPr>
        <p:txBody>
          <a:bodyPr/>
          <a:lstStyle/>
          <a:p>
            <a:pPr marL="0" indent="0">
              <a:buNone/>
            </a:pPr>
            <a:r>
              <a:rPr lang="en-US" sz="3200" b="1" dirty="0"/>
              <a:t>Why we can’t start at “building trust”:</a:t>
            </a:r>
          </a:p>
          <a:p>
            <a:r>
              <a:rPr lang="en-US" dirty="0"/>
              <a:t>Trust seeks to create comfort</a:t>
            </a:r>
          </a:p>
          <a:p>
            <a:r>
              <a:rPr lang="en-US" dirty="0"/>
              <a:t>To avoid discomfort is to avoid the work</a:t>
            </a:r>
          </a:p>
          <a:p>
            <a:r>
              <a:rPr lang="en-US" dirty="0"/>
              <a:t>Trust is built as relationships are built</a:t>
            </a:r>
          </a:p>
          <a:p>
            <a:r>
              <a:rPr lang="en-US" dirty="0"/>
              <a:t>Relationships are built by consistency and commitment to return to our missteps as well as our accomplishments</a:t>
            </a:r>
            <a:endParaRPr lang="en-US" sz="2000" dirty="0"/>
          </a:p>
          <a:p>
            <a:pPr marL="0" indent="0">
              <a:buNone/>
            </a:pPr>
            <a:endParaRPr lang="en-US" sz="2400" dirty="0"/>
          </a:p>
          <a:p>
            <a:pPr marL="0" indent="0">
              <a:buNone/>
            </a:pPr>
            <a:endParaRPr lang="en-US" dirty="0"/>
          </a:p>
        </p:txBody>
      </p:sp>
    </p:spTree>
    <p:extLst>
      <p:ext uri="{BB962C8B-B14F-4D97-AF65-F5344CB8AC3E}">
        <p14:creationId xmlns:p14="http://schemas.microsoft.com/office/powerpoint/2010/main" val="14313806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0D5401-093A-4FB8-8FA3-DCD1353524E1}"/>
              </a:ext>
            </a:extLst>
          </p:cNvPr>
          <p:cNvSpPr>
            <a:spLocks noGrp="1"/>
          </p:cNvSpPr>
          <p:nvPr>
            <p:ph type="title"/>
          </p:nvPr>
        </p:nvSpPr>
        <p:spPr>
          <a:xfrm>
            <a:off x="838200" y="681036"/>
            <a:ext cx="10515600" cy="763451"/>
          </a:xfrm>
        </p:spPr>
        <p:txBody>
          <a:bodyPr>
            <a:noAutofit/>
          </a:bodyPr>
          <a:lstStyle/>
          <a:p>
            <a:r>
              <a:rPr lang="en-US" sz="4000" b="1" dirty="0">
                <a:solidFill>
                  <a:prstClr val="white"/>
                </a:solidFill>
                <a:latin typeface="Calibri" panose="020F0502020204030204" pitchFamily="34" charset="0"/>
                <a:ea typeface="+mn-ea"/>
                <a:cs typeface="Calibri" panose="020F0502020204030204" pitchFamily="34" charset="0"/>
              </a:rPr>
              <a:t>Q3: How can we truly journey together?</a:t>
            </a:r>
            <a:endParaRPr lang="en-US" sz="5000" b="1" dirty="0">
              <a:solidFill>
                <a:prstClr val="white"/>
              </a:solidFill>
              <a:latin typeface="Calibri" panose="020F0502020204030204" pitchFamily="34" charset="0"/>
              <a:ea typeface="+mn-ea"/>
              <a:cs typeface="Calibri" panose="020F0502020204030204" pitchFamily="34" charset="0"/>
            </a:endParaRPr>
          </a:p>
        </p:txBody>
      </p:sp>
      <p:sp>
        <p:nvSpPr>
          <p:cNvPr id="5" name="Content Placeholder 4">
            <a:extLst>
              <a:ext uri="{FF2B5EF4-FFF2-40B4-BE49-F238E27FC236}">
                <a16:creationId xmlns:a16="http://schemas.microsoft.com/office/drawing/2014/main" id="{2990D451-502A-414E-83DA-85F259A02B01}"/>
              </a:ext>
            </a:extLst>
          </p:cNvPr>
          <p:cNvSpPr>
            <a:spLocks noGrp="1"/>
          </p:cNvSpPr>
          <p:nvPr>
            <p:ph idx="1"/>
          </p:nvPr>
        </p:nvSpPr>
        <p:spPr>
          <a:xfrm>
            <a:off x="3156856" y="2375353"/>
            <a:ext cx="3488873" cy="3715205"/>
          </a:xfrm>
        </p:spPr>
        <p:txBody>
          <a:bodyPr/>
          <a:lstStyle/>
          <a:p>
            <a:pPr marL="0" indent="0">
              <a:buNone/>
            </a:pPr>
            <a:r>
              <a:rPr lang="en-US" sz="2000" b="1" dirty="0"/>
              <a:t>For white people:</a:t>
            </a:r>
          </a:p>
          <a:p>
            <a:r>
              <a:rPr lang="en-US" sz="1800" dirty="0"/>
              <a:t>Notions of “good” and “bad” are challenged.</a:t>
            </a:r>
          </a:p>
          <a:p>
            <a:r>
              <a:rPr lang="en-US" sz="1800" dirty="0"/>
              <a:t>Lack of socialization (not knowing what to say).</a:t>
            </a:r>
          </a:p>
          <a:p>
            <a:r>
              <a:rPr lang="en-US" sz="1800" dirty="0"/>
              <a:t>Sense of helplessness/white guilt.</a:t>
            </a:r>
          </a:p>
          <a:p>
            <a:r>
              <a:rPr lang="en-US" sz="1800" dirty="0"/>
              <a:t>Defensiveness.</a:t>
            </a:r>
          </a:p>
          <a:p>
            <a:r>
              <a:rPr lang="en-US" sz="1800" dirty="0"/>
              <a:t>Fear of retribution.</a:t>
            </a:r>
          </a:p>
          <a:p>
            <a:r>
              <a:rPr lang="en-US" sz="1800" dirty="0"/>
              <a:t>Outrage.</a:t>
            </a:r>
          </a:p>
        </p:txBody>
      </p:sp>
      <p:sp>
        <p:nvSpPr>
          <p:cNvPr id="4" name="Content Placeholder 4">
            <a:extLst>
              <a:ext uri="{FF2B5EF4-FFF2-40B4-BE49-F238E27FC236}">
                <a16:creationId xmlns:a16="http://schemas.microsoft.com/office/drawing/2014/main" id="{EBCD6413-7736-4404-B4C6-1D152EF4096E}"/>
              </a:ext>
            </a:extLst>
          </p:cNvPr>
          <p:cNvSpPr txBox="1">
            <a:spLocks/>
          </p:cNvSpPr>
          <p:nvPr/>
        </p:nvSpPr>
        <p:spPr>
          <a:xfrm>
            <a:off x="7663542" y="2375352"/>
            <a:ext cx="3488873" cy="3976463"/>
          </a:xfrm>
          <a:prstGeom prst="rect">
            <a:avLst/>
          </a:prstGeom>
        </p:spPr>
        <p:txBody>
          <a:bodyPr/>
          <a:lst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000" b="1" dirty="0"/>
              <a:t>For people of color:</a:t>
            </a:r>
          </a:p>
          <a:p>
            <a:r>
              <a:rPr lang="en-US" sz="1800" dirty="0"/>
              <a:t>Power imbalance/lack of structural power.</a:t>
            </a:r>
          </a:p>
          <a:p>
            <a:r>
              <a:rPr lang="en-US" sz="1800" dirty="0"/>
              <a:t>Resistance when they do speak (having to validate their experiences).</a:t>
            </a:r>
          </a:p>
          <a:p>
            <a:r>
              <a:rPr lang="en-US" sz="1800" dirty="0"/>
              <a:t>Fatigue.</a:t>
            </a:r>
          </a:p>
          <a:p>
            <a:r>
              <a:rPr lang="en-US" sz="1800" dirty="0"/>
              <a:t>Re-traumatization (stress, “weathering,” physical and psychological erosion).</a:t>
            </a:r>
          </a:p>
          <a:p>
            <a:r>
              <a:rPr lang="en-US" sz="1800" dirty="0"/>
              <a:t>Flattening.</a:t>
            </a:r>
          </a:p>
          <a:p>
            <a:r>
              <a:rPr lang="en-US" sz="1800" dirty="0"/>
              <a:t>Previous disappointments.</a:t>
            </a:r>
          </a:p>
        </p:txBody>
      </p:sp>
      <p:sp>
        <p:nvSpPr>
          <p:cNvPr id="3" name="TextBox 2">
            <a:extLst>
              <a:ext uri="{FF2B5EF4-FFF2-40B4-BE49-F238E27FC236}">
                <a16:creationId xmlns:a16="http://schemas.microsoft.com/office/drawing/2014/main" id="{B1D60884-D872-4EA7-BE90-5690A4DF69D8}"/>
              </a:ext>
            </a:extLst>
          </p:cNvPr>
          <p:cNvSpPr txBox="1"/>
          <p:nvPr/>
        </p:nvSpPr>
        <p:spPr>
          <a:xfrm>
            <a:off x="3219450" y="1544355"/>
            <a:ext cx="7870371" cy="830997"/>
          </a:xfrm>
          <a:prstGeom prst="rect">
            <a:avLst/>
          </a:prstGeom>
          <a:noFill/>
        </p:spPr>
        <p:txBody>
          <a:bodyPr wrap="square" rtlCol="0">
            <a:spAutoFit/>
          </a:bodyPr>
          <a:lstStyle/>
          <a:p>
            <a:r>
              <a:rPr lang="en-US" sz="2400" b="1" dirty="0"/>
              <a:t>What is behind our collective discomfort? What stops us in our tracks?</a:t>
            </a:r>
          </a:p>
        </p:txBody>
      </p:sp>
    </p:spTree>
    <p:extLst>
      <p:ext uri="{BB962C8B-B14F-4D97-AF65-F5344CB8AC3E}">
        <p14:creationId xmlns:p14="http://schemas.microsoft.com/office/powerpoint/2010/main" val="23816749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0D5401-093A-4FB8-8FA3-DCD1353524E1}"/>
              </a:ext>
            </a:extLst>
          </p:cNvPr>
          <p:cNvSpPr>
            <a:spLocks noGrp="1"/>
          </p:cNvSpPr>
          <p:nvPr>
            <p:ph type="title"/>
          </p:nvPr>
        </p:nvSpPr>
        <p:spPr>
          <a:xfrm>
            <a:off x="838200" y="681036"/>
            <a:ext cx="10515600" cy="763451"/>
          </a:xfrm>
        </p:spPr>
        <p:txBody>
          <a:bodyPr>
            <a:noAutofit/>
          </a:bodyPr>
          <a:lstStyle/>
          <a:p>
            <a:r>
              <a:rPr lang="en-US" sz="4000" b="1" dirty="0">
                <a:solidFill>
                  <a:prstClr val="white"/>
                </a:solidFill>
                <a:latin typeface="Calibri" panose="020F0502020204030204" pitchFamily="34" charset="0"/>
                <a:ea typeface="+mn-ea"/>
                <a:cs typeface="Calibri" panose="020F0502020204030204" pitchFamily="34" charset="0"/>
              </a:rPr>
              <a:t>Q3: How can we truly journey together?</a:t>
            </a:r>
            <a:endParaRPr lang="en-US" sz="5000" b="1" dirty="0">
              <a:solidFill>
                <a:prstClr val="white"/>
              </a:solidFill>
              <a:latin typeface="Calibri" panose="020F0502020204030204" pitchFamily="34" charset="0"/>
              <a:ea typeface="+mn-ea"/>
              <a:cs typeface="Calibri" panose="020F0502020204030204" pitchFamily="34" charset="0"/>
            </a:endParaRPr>
          </a:p>
        </p:txBody>
      </p:sp>
      <p:sp>
        <p:nvSpPr>
          <p:cNvPr id="5" name="Content Placeholder 4">
            <a:extLst>
              <a:ext uri="{FF2B5EF4-FFF2-40B4-BE49-F238E27FC236}">
                <a16:creationId xmlns:a16="http://schemas.microsoft.com/office/drawing/2014/main" id="{2990D451-502A-414E-83DA-85F259A02B01}"/>
              </a:ext>
            </a:extLst>
          </p:cNvPr>
          <p:cNvSpPr>
            <a:spLocks noGrp="1"/>
          </p:cNvSpPr>
          <p:nvPr>
            <p:ph idx="1"/>
          </p:nvPr>
        </p:nvSpPr>
        <p:spPr>
          <a:xfrm>
            <a:off x="3156856" y="1825624"/>
            <a:ext cx="3488873" cy="3715205"/>
          </a:xfrm>
        </p:spPr>
        <p:txBody>
          <a:bodyPr/>
          <a:lstStyle/>
          <a:p>
            <a:pPr marL="0" indent="0">
              <a:buNone/>
            </a:pPr>
            <a:r>
              <a:rPr lang="en-US" sz="2000" b="1" dirty="0"/>
              <a:t>For white people:</a:t>
            </a:r>
          </a:p>
          <a:p>
            <a:r>
              <a:rPr lang="en-US" sz="1800" dirty="0"/>
              <a:t>Consider one’s own socialization.</a:t>
            </a:r>
          </a:p>
          <a:p>
            <a:r>
              <a:rPr lang="en-US" sz="1800" dirty="0"/>
              <a:t>Listen to and focus on the message (not the messenger).</a:t>
            </a:r>
          </a:p>
          <a:p>
            <a:r>
              <a:rPr lang="en-US" sz="1800" dirty="0"/>
              <a:t>Let go of any need to be good/right.</a:t>
            </a:r>
          </a:p>
          <a:p>
            <a:r>
              <a:rPr lang="en-US" sz="1800" dirty="0"/>
              <a:t>Practice self-reflection.</a:t>
            </a:r>
          </a:p>
          <a:p>
            <a:r>
              <a:rPr lang="en-US" sz="1800" dirty="0"/>
              <a:t>Process feelings and return to the situation.</a:t>
            </a:r>
          </a:p>
          <a:p>
            <a:r>
              <a:rPr lang="en-US" sz="1800" dirty="0"/>
              <a:t>Build relationships (which then builds trust).</a:t>
            </a:r>
            <a:endParaRPr lang="en-US" sz="1600" dirty="0"/>
          </a:p>
          <a:p>
            <a:pPr marL="0" indent="0">
              <a:buNone/>
            </a:pPr>
            <a:endParaRPr lang="en-US" sz="1800" dirty="0"/>
          </a:p>
        </p:txBody>
      </p:sp>
      <p:sp>
        <p:nvSpPr>
          <p:cNvPr id="4" name="Content Placeholder 4">
            <a:extLst>
              <a:ext uri="{FF2B5EF4-FFF2-40B4-BE49-F238E27FC236}">
                <a16:creationId xmlns:a16="http://schemas.microsoft.com/office/drawing/2014/main" id="{EBCD6413-7736-4404-B4C6-1D152EF4096E}"/>
              </a:ext>
            </a:extLst>
          </p:cNvPr>
          <p:cNvSpPr txBox="1">
            <a:spLocks/>
          </p:cNvSpPr>
          <p:nvPr/>
        </p:nvSpPr>
        <p:spPr>
          <a:xfrm>
            <a:off x="7663542" y="1825623"/>
            <a:ext cx="3488873" cy="4678589"/>
          </a:xfrm>
          <a:prstGeom prst="rect">
            <a:avLst/>
          </a:prstGeom>
        </p:spPr>
        <p:txBody>
          <a:bodyPr/>
          <a:lst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000" b="1" dirty="0"/>
              <a:t>For people of color:</a:t>
            </a:r>
          </a:p>
          <a:p>
            <a:r>
              <a:rPr lang="en-US" sz="1800" dirty="0"/>
              <a:t>Practice self-care.</a:t>
            </a:r>
          </a:p>
          <a:p>
            <a:r>
              <a:rPr lang="en-US" sz="1800" dirty="0"/>
              <a:t>Enlist allies when possible.</a:t>
            </a:r>
          </a:p>
          <a:p>
            <a:r>
              <a:rPr lang="en-US" sz="1800" dirty="0"/>
              <a:t>Consider one’s own participation in systems of white supremacy (particularly in relationship to other people of color).</a:t>
            </a:r>
          </a:p>
          <a:p>
            <a:r>
              <a:rPr lang="en-US" sz="1800" dirty="0"/>
              <a:t>Be like Katie Cannon and Zora Neal Hurston.</a:t>
            </a:r>
            <a:endParaRPr lang="en-US" sz="1600" dirty="0"/>
          </a:p>
          <a:p>
            <a:pPr marL="0" indent="0">
              <a:buFont typeface="Arial" panose="020B0604020202020204" pitchFamily="34" charset="0"/>
              <a:buNone/>
            </a:pPr>
            <a:endParaRPr lang="en-US" sz="1800" dirty="0"/>
          </a:p>
        </p:txBody>
      </p:sp>
    </p:spTree>
    <p:extLst>
      <p:ext uri="{BB962C8B-B14F-4D97-AF65-F5344CB8AC3E}">
        <p14:creationId xmlns:p14="http://schemas.microsoft.com/office/powerpoint/2010/main" val="3481690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2AB745-23DE-4D86-8EBC-8D125B903F7A}"/>
              </a:ext>
            </a:extLst>
          </p:cNvPr>
          <p:cNvSpPr>
            <a:spLocks noGrp="1"/>
          </p:cNvSpPr>
          <p:nvPr>
            <p:ph type="title"/>
          </p:nvPr>
        </p:nvSpPr>
        <p:spPr>
          <a:xfrm>
            <a:off x="839788" y="692727"/>
            <a:ext cx="3932237" cy="1025236"/>
          </a:xfrm>
        </p:spPr>
        <p:txBody>
          <a:bodyPr/>
          <a:lstStyle/>
          <a:p>
            <a:r>
              <a:rPr lang="en-US" sz="2800" b="1" dirty="0"/>
              <a:t>Three Areas of Focus:</a:t>
            </a:r>
            <a:br>
              <a:rPr lang="en-US" dirty="0"/>
            </a:br>
            <a:endParaRPr lang="en-US" dirty="0"/>
          </a:p>
        </p:txBody>
      </p:sp>
      <p:sp>
        <p:nvSpPr>
          <p:cNvPr id="3" name="Content Placeholder 2">
            <a:extLst>
              <a:ext uri="{FF2B5EF4-FFF2-40B4-BE49-F238E27FC236}">
                <a16:creationId xmlns:a16="http://schemas.microsoft.com/office/drawing/2014/main" id="{DFFF96FC-973C-4495-AC7E-D814CCC5304D}"/>
              </a:ext>
            </a:extLst>
          </p:cNvPr>
          <p:cNvSpPr>
            <a:spLocks noGrp="1"/>
          </p:cNvSpPr>
          <p:nvPr>
            <p:ph idx="1"/>
          </p:nvPr>
        </p:nvSpPr>
        <p:spPr>
          <a:xfrm>
            <a:off x="5183188" y="1648691"/>
            <a:ext cx="6172200" cy="4212359"/>
          </a:xfrm>
        </p:spPr>
        <p:txBody>
          <a:bodyPr>
            <a:normAutofit/>
          </a:bodyPr>
          <a:lstStyle/>
          <a:p>
            <a:r>
              <a:rPr lang="en-US" sz="2800" dirty="0"/>
              <a:t>Building Congregational Vitality</a:t>
            </a:r>
          </a:p>
          <a:p>
            <a:r>
              <a:rPr lang="en-US" sz="2800" dirty="0"/>
              <a:t>Dismantling Structural Racism</a:t>
            </a:r>
          </a:p>
          <a:p>
            <a:r>
              <a:rPr lang="en-US" sz="2800" dirty="0"/>
              <a:t>Eradicating Systemic Poverty</a:t>
            </a:r>
          </a:p>
        </p:txBody>
      </p:sp>
    </p:spTree>
    <p:extLst>
      <p:ext uri="{BB962C8B-B14F-4D97-AF65-F5344CB8AC3E}">
        <p14:creationId xmlns:p14="http://schemas.microsoft.com/office/powerpoint/2010/main" val="1113389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2AB745-23DE-4D86-8EBC-8D125B903F7A}"/>
              </a:ext>
            </a:extLst>
          </p:cNvPr>
          <p:cNvSpPr>
            <a:spLocks noGrp="1"/>
          </p:cNvSpPr>
          <p:nvPr>
            <p:ph type="title"/>
          </p:nvPr>
        </p:nvSpPr>
        <p:spPr>
          <a:xfrm>
            <a:off x="839788" y="775854"/>
            <a:ext cx="5069176" cy="519545"/>
          </a:xfrm>
        </p:spPr>
        <p:txBody>
          <a:bodyPr/>
          <a:lstStyle/>
          <a:p>
            <a:pPr marL="0" indent="0">
              <a:buNone/>
            </a:pPr>
            <a:r>
              <a:rPr lang="en-US" sz="2800" b="1" dirty="0"/>
              <a:t>Dismantling Structural Racism</a:t>
            </a:r>
          </a:p>
        </p:txBody>
      </p:sp>
      <p:sp>
        <p:nvSpPr>
          <p:cNvPr id="3" name="Content Placeholder 2">
            <a:extLst>
              <a:ext uri="{FF2B5EF4-FFF2-40B4-BE49-F238E27FC236}">
                <a16:creationId xmlns:a16="http://schemas.microsoft.com/office/drawing/2014/main" id="{DFFF96FC-973C-4495-AC7E-D814CCC5304D}"/>
              </a:ext>
            </a:extLst>
          </p:cNvPr>
          <p:cNvSpPr>
            <a:spLocks noGrp="1"/>
          </p:cNvSpPr>
          <p:nvPr>
            <p:ph idx="1"/>
          </p:nvPr>
        </p:nvSpPr>
        <p:spPr>
          <a:xfrm>
            <a:off x="4259766" y="1510145"/>
            <a:ext cx="7095622" cy="4890655"/>
          </a:xfrm>
        </p:spPr>
        <p:txBody>
          <a:bodyPr>
            <a:normAutofit lnSpcReduction="10000"/>
          </a:bodyPr>
          <a:lstStyle/>
          <a:p>
            <a:pPr marL="0" indent="0">
              <a:buNone/>
            </a:pPr>
            <a:r>
              <a:rPr lang="en-US" sz="2800" dirty="0"/>
              <a:t>Racism is not primarily about individual prejudice or an individual’s beliefs and attitudes. Rather, racism in the U.S. is a socially constructed system. Some people are advantaged, and others are disadvantaged, merely because of their skin color, ethnic identity or their ancestral background. Social power and prejudice have combined to treat people differently, whether intentionally or unintentionally. Some people are privileged while others are oppressed. As a consequence, there is unequal and inequitable access to resources such as money, education, information and decision-making power.</a:t>
            </a:r>
          </a:p>
        </p:txBody>
      </p:sp>
    </p:spTree>
    <p:extLst>
      <p:ext uri="{BB962C8B-B14F-4D97-AF65-F5344CB8AC3E}">
        <p14:creationId xmlns:p14="http://schemas.microsoft.com/office/powerpoint/2010/main" val="12194137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E30AB0-0639-42F9-9963-EEF9B3474F81}"/>
              </a:ext>
            </a:extLst>
          </p:cNvPr>
          <p:cNvSpPr>
            <a:spLocks noGrp="1"/>
          </p:cNvSpPr>
          <p:nvPr>
            <p:ph type="title"/>
          </p:nvPr>
        </p:nvSpPr>
        <p:spPr>
          <a:xfrm>
            <a:off x="4965430" y="539217"/>
            <a:ext cx="6586491" cy="1286160"/>
          </a:xfrm>
        </p:spPr>
        <p:txBody>
          <a:bodyPr anchor="b">
            <a:normAutofit/>
          </a:bodyPr>
          <a:lstStyle/>
          <a:p>
            <a:r>
              <a:rPr lang="en-US" sz="2800" b="1" dirty="0"/>
              <a:t>From </a:t>
            </a:r>
            <a:r>
              <a:rPr lang="en-US" sz="2800" b="1" i="1" dirty="0"/>
              <a:t>Facing Racism: A Vision of the Intercultural Community</a:t>
            </a:r>
            <a:br>
              <a:rPr lang="en-US" sz="2800" dirty="0"/>
            </a:br>
            <a:r>
              <a:rPr lang="en-US" sz="2400" dirty="0"/>
              <a:t>PC(U.S.A.) Churchwide Antiracism Policy</a:t>
            </a:r>
            <a:endParaRPr lang="en-US" sz="2800" dirty="0"/>
          </a:p>
        </p:txBody>
      </p:sp>
      <p:sp>
        <p:nvSpPr>
          <p:cNvPr id="3" name="Content Placeholder 2">
            <a:extLst>
              <a:ext uri="{FF2B5EF4-FFF2-40B4-BE49-F238E27FC236}">
                <a16:creationId xmlns:a16="http://schemas.microsoft.com/office/drawing/2014/main" id="{FCD4D72B-9F80-4A76-9A0F-B621B4AA4D17}"/>
              </a:ext>
            </a:extLst>
          </p:cNvPr>
          <p:cNvSpPr>
            <a:spLocks noGrp="1"/>
          </p:cNvSpPr>
          <p:nvPr>
            <p:ph idx="1"/>
          </p:nvPr>
        </p:nvSpPr>
        <p:spPr>
          <a:xfrm>
            <a:off x="4965431" y="2438400"/>
            <a:ext cx="6586489" cy="3785419"/>
          </a:xfrm>
        </p:spPr>
        <p:txBody>
          <a:bodyPr>
            <a:normAutofit lnSpcReduction="10000"/>
          </a:bodyPr>
          <a:lstStyle/>
          <a:p>
            <a:pPr marL="0" indent="0">
              <a:buNone/>
            </a:pPr>
            <a:r>
              <a:rPr lang="en-US" sz="2400" dirty="0"/>
              <a:t>“While we each bear the indelible stamp of God’s image, we recognize ourselves as fallen creatures who relate to others personally, socially, and institutionally in ways that deny that image in each other, and thereby violate the sacred bonds of community established by God. Sin and its effects continue to have consequences for relationships in the human community. The Reformed Tradition affirms that sin, resulting in distorted relationships and broken covenantal agreements, operates in </a:t>
            </a:r>
            <a:r>
              <a:rPr lang="en-US" sz="2400" dirty="0">
                <a:solidFill>
                  <a:srgbClr val="FF0000"/>
                </a:solidFill>
              </a:rPr>
              <a:t>corporate structures</a:t>
            </a:r>
            <a:r>
              <a:rPr lang="en-US" sz="2400" dirty="0"/>
              <a:t> as well as </a:t>
            </a:r>
            <a:r>
              <a:rPr lang="en-US" sz="2400" dirty="0">
                <a:solidFill>
                  <a:schemeClr val="accent5">
                    <a:lumMod val="75000"/>
                  </a:schemeClr>
                </a:solidFill>
              </a:rPr>
              <a:t>interpersonal relationships</a:t>
            </a:r>
            <a:r>
              <a:rPr lang="en-US" sz="2400" dirty="0"/>
              <a:t>.”</a:t>
            </a:r>
          </a:p>
        </p:txBody>
      </p:sp>
      <p:pic>
        <p:nvPicPr>
          <p:cNvPr id="5" name="Picture 4">
            <a:extLst>
              <a:ext uri="{FF2B5EF4-FFF2-40B4-BE49-F238E27FC236}">
                <a16:creationId xmlns:a16="http://schemas.microsoft.com/office/drawing/2014/main" id="{18160F87-05A7-456F-84EE-BE15F059B10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2293" y="682988"/>
            <a:ext cx="4439707" cy="5745503"/>
          </a:xfrm>
          <a:prstGeom prst="rect">
            <a:avLst/>
          </a:prstGeom>
          <a:ln>
            <a:solidFill>
              <a:srgbClr val="002060"/>
            </a:solid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8531366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val 8">
            <a:extLst>
              <a:ext uri="{FF2B5EF4-FFF2-40B4-BE49-F238E27FC236}">
                <a16:creationId xmlns:a16="http://schemas.microsoft.com/office/drawing/2014/main" id="{3E9BDD4A-E24B-4760-93C2-FDD3AD8C1A36}"/>
              </a:ext>
            </a:extLst>
          </p:cNvPr>
          <p:cNvSpPr/>
          <p:nvPr/>
        </p:nvSpPr>
        <p:spPr>
          <a:xfrm>
            <a:off x="5320254" y="1786597"/>
            <a:ext cx="4621236" cy="4621236"/>
          </a:xfrm>
          <a:prstGeom prst="ellipse">
            <a:avLst/>
          </a:prstGeom>
          <a:solidFill>
            <a:srgbClr val="01C6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Oval 7">
            <a:extLst>
              <a:ext uri="{FF2B5EF4-FFF2-40B4-BE49-F238E27FC236}">
                <a16:creationId xmlns:a16="http://schemas.microsoft.com/office/drawing/2014/main" id="{30DFD62B-CFAE-4760-A113-D5E32541984A}"/>
              </a:ext>
            </a:extLst>
          </p:cNvPr>
          <p:cNvSpPr/>
          <p:nvPr/>
        </p:nvSpPr>
        <p:spPr>
          <a:xfrm>
            <a:off x="5664913" y="2532185"/>
            <a:ext cx="3875648" cy="3875648"/>
          </a:xfrm>
          <a:prstGeom prst="ellipse">
            <a:avLst/>
          </a:prstGeom>
          <a:solidFill>
            <a:srgbClr val="79AE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 name="Oval 6">
            <a:extLst>
              <a:ext uri="{FF2B5EF4-FFF2-40B4-BE49-F238E27FC236}">
                <a16:creationId xmlns:a16="http://schemas.microsoft.com/office/drawing/2014/main" id="{FB7E0953-A0A1-451D-90C3-FA5C8C33D7C6}"/>
              </a:ext>
            </a:extLst>
          </p:cNvPr>
          <p:cNvSpPr/>
          <p:nvPr/>
        </p:nvSpPr>
        <p:spPr>
          <a:xfrm>
            <a:off x="6065841" y="3277772"/>
            <a:ext cx="3130061" cy="3130061"/>
          </a:xfrm>
          <a:prstGeom prst="ellipse">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 name="Oval 5">
            <a:extLst>
              <a:ext uri="{FF2B5EF4-FFF2-40B4-BE49-F238E27FC236}">
                <a16:creationId xmlns:a16="http://schemas.microsoft.com/office/drawing/2014/main" id="{8329D9BA-8CA0-40D2-96DB-62A89E4A88BE}"/>
              </a:ext>
            </a:extLst>
          </p:cNvPr>
          <p:cNvSpPr/>
          <p:nvPr/>
        </p:nvSpPr>
        <p:spPr>
          <a:xfrm>
            <a:off x="6565246" y="4241409"/>
            <a:ext cx="2166424" cy="2166424"/>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 name="TextBox 9">
            <a:extLst>
              <a:ext uri="{FF2B5EF4-FFF2-40B4-BE49-F238E27FC236}">
                <a16:creationId xmlns:a16="http://schemas.microsoft.com/office/drawing/2014/main" id="{EF77F8CC-A410-4BFA-9E72-3A0159B0D9C9}"/>
              </a:ext>
            </a:extLst>
          </p:cNvPr>
          <p:cNvSpPr txBox="1"/>
          <p:nvPr/>
        </p:nvSpPr>
        <p:spPr>
          <a:xfrm>
            <a:off x="1327052" y="743881"/>
            <a:ext cx="2140634" cy="584775"/>
          </a:xfrm>
          <a:prstGeom prst="rect">
            <a:avLst/>
          </a:prstGeom>
          <a:noFill/>
        </p:spPr>
        <p:txBody>
          <a:bodyPr wrap="square" rtlCol="0">
            <a:spAutoFit/>
          </a:bodyPr>
          <a:lstStyle/>
          <a:p>
            <a:r>
              <a:rPr lang="en-US" sz="3200" dirty="0">
                <a:solidFill>
                  <a:srgbClr val="C00000"/>
                </a:solidFill>
              </a:rPr>
              <a:t>Individual</a:t>
            </a:r>
            <a:endParaRPr lang="en-US" sz="3200" dirty="0">
              <a:solidFill>
                <a:srgbClr val="01C6FD"/>
              </a:solidFill>
            </a:endParaRPr>
          </a:p>
        </p:txBody>
      </p:sp>
      <p:sp>
        <p:nvSpPr>
          <p:cNvPr id="12" name="TextBox 11">
            <a:extLst>
              <a:ext uri="{FF2B5EF4-FFF2-40B4-BE49-F238E27FC236}">
                <a16:creationId xmlns:a16="http://schemas.microsoft.com/office/drawing/2014/main" id="{817B2EDF-11AE-444E-9CD1-FC7EBCB8926A}"/>
              </a:ext>
            </a:extLst>
          </p:cNvPr>
          <p:cNvSpPr txBox="1"/>
          <p:nvPr/>
        </p:nvSpPr>
        <p:spPr>
          <a:xfrm>
            <a:off x="3312942" y="743880"/>
            <a:ext cx="2789546" cy="584775"/>
          </a:xfrm>
          <a:prstGeom prst="rect">
            <a:avLst/>
          </a:prstGeom>
          <a:noFill/>
        </p:spPr>
        <p:txBody>
          <a:bodyPr wrap="none" rtlCol="0">
            <a:spAutoFit/>
          </a:bodyPr>
          <a:lstStyle/>
          <a:p>
            <a:r>
              <a:rPr lang="en-US" sz="3200" dirty="0">
                <a:solidFill>
                  <a:srgbClr val="FF6600"/>
                </a:solidFill>
              </a:rPr>
              <a:t>| Institutional</a:t>
            </a:r>
            <a:endParaRPr lang="en-US" sz="3200" dirty="0"/>
          </a:p>
        </p:txBody>
      </p:sp>
      <p:sp>
        <p:nvSpPr>
          <p:cNvPr id="13" name="TextBox 12">
            <a:extLst>
              <a:ext uri="{FF2B5EF4-FFF2-40B4-BE49-F238E27FC236}">
                <a16:creationId xmlns:a16="http://schemas.microsoft.com/office/drawing/2014/main" id="{52DC3657-6B57-4FB0-8EA8-0B6F74700F70}"/>
              </a:ext>
            </a:extLst>
          </p:cNvPr>
          <p:cNvSpPr txBox="1"/>
          <p:nvPr/>
        </p:nvSpPr>
        <p:spPr>
          <a:xfrm>
            <a:off x="5992837" y="735881"/>
            <a:ext cx="1922129" cy="584775"/>
          </a:xfrm>
          <a:prstGeom prst="rect">
            <a:avLst/>
          </a:prstGeom>
          <a:noFill/>
        </p:spPr>
        <p:txBody>
          <a:bodyPr wrap="none" rtlCol="0">
            <a:spAutoFit/>
          </a:bodyPr>
          <a:lstStyle/>
          <a:p>
            <a:r>
              <a:rPr lang="en-US" sz="3200" dirty="0">
                <a:solidFill>
                  <a:schemeClr val="accent6">
                    <a:lumMod val="40000"/>
                    <a:lumOff val="60000"/>
                  </a:schemeClr>
                </a:solidFill>
              </a:rPr>
              <a:t>| Systemic</a:t>
            </a:r>
          </a:p>
        </p:txBody>
      </p:sp>
      <p:sp>
        <p:nvSpPr>
          <p:cNvPr id="14" name="TextBox 13">
            <a:extLst>
              <a:ext uri="{FF2B5EF4-FFF2-40B4-BE49-F238E27FC236}">
                <a16:creationId xmlns:a16="http://schemas.microsoft.com/office/drawing/2014/main" id="{30B5E115-F8C7-4E19-AA3F-A8E515AA3395}"/>
              </a:ext>
            </a:extLst>
          </p:cNvPr>
          <p:cNvSpPr txBox="1"/>
          <p:nvPr/>
        </p:nvSpPr>
        <p:spPr>
          <a:xfrm>
            <a:off x="8159261" y="731882"/>
            <a:ext cx="2504049" cy="584775"/>
          </a:xfrm>
          <a:prstGeom prst="rect">
            <a:avLst/>
          </a:prstGeom>
          <a:noFill/>
        </p:spPr>
        <p:txBody>
          <a:bodyPr wrap="square" rtlCol="0">
            <a:spAutoFit/>
          </a:bodyPr>
          <a:lstStyle/>
          <a:p>
            <a:r>
              <a:rPr lang="en-US" sz="3200" dirty="0">
                <a:solidFill>
                  <a:schemeClr val="accent5">
                    <a:lumMod val="40000"/>
                    <a:lumOff val="60000"/>
                  </a:schemeClr>
                </a:solidFill>
              </a:rPr>
              <a:t>| Structural</a:t>
            </a:r>
          </a:p>
        </p:txBody>
      </p:sp>
    </p:spTree>
    <p:extLst>
      <p:ext uri="{BB962C8B-B14F-4D97-AF65-F5344CB8AC3E}">
        <p14:creationId xmlns:p14="http://schemas.microsoft.com/office/powerpoint/2010/main" val="301741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fade">
                                      <p:cBhvr>
                                        <p:cTn id="15" dur="500"/>
                                        <p:tgtEl>
                                          <p:spTgt spid="12"/>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fade">
                                      <p:cBhvr>
                                        <p:cTn id="18" dur="500"/>
                                        <p:tgtEl>
                                          <p:spTgt spid="7"/>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fade">
                                      <p:cBhvr>
                                        <p:cTn id="23" dur="500"/>
                                        <p:tgtEl>
                                          <p:spTgt spid="13"/>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fade">
                                      <p:cBhvr>
                                        <p:cTn id="26" dur="500"/>
                                        <p:tgtEl>
                                          <p:spTgt spid="8"/>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animEffect transition="in" filter="fade">
                                      <p:cBhvr>
                                        <p:cTn id="31" dur="500"/>
                                        <p:tgtEl>
                                          <p:spTgt spid="14"/>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9"/>
                                        </p:tgtEl>
                                        <p:attrNameLst>
                                          <p:attrName>style.visibility</p:attrName>
                                        </p:attrNameLst>
                                      </p:cBhvr>
                                      <p:to>
                                        <p:strVal val="visible"/>
                                      </p:to>
                                    </p:set>
                                    <p:animEffect transition="in" filter="fade">
                                      <p:cBhvr>
                                        <p:cTn id="3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8" grpId="0" animBg="1"/>
      <p:bldP spid="7" grpId="0" animBg="1"/>
      <p:bldP spid="6" grpId="0" animBg="1"/>
      <p:bldP spid="10" grpId="0"/>
      <p:bldP spid="12" grpId="0"/>
      <p:bldP spid="13" grpId="0"/>
      <p:bldP spid="1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03425-4BE9-44E8-A4E8-5C217AE62551}"/>
              </a:ext>
            </a:extLst>
          </p:cNvPr>
          <p:cNvSpPr>
            <a:spLocks noGrp="1"/>
          </p:cNvSpPr>
          <p:nvPr>
            <p:ph type="title"/>
          </p:nvPr>
        </p:nvSpPr>
        <p:spPr>
          <a:xfrm>
            <a:off x="838200" y="656069"/>
            <a:ext cx="10515600" cy="736311"/>
          </a:xfrm>
        </p:spPr>
        <p:txBody>
          <a:bodyPr/>
          <a:lstStyle/>
          <a:p>
            <a:r>
              <a:rPr lang="en-US" dirty="0"/>
              <a:t>Matthew 25 and Race: Assumptions</a:t>
            </a:r>
          </a:p>
        </p:txBody>
      </p:sp>
      <p:sp>
        <p:nvSpPr>
          <p:cNvPr id="4" name="Content Placeholder 3">
            <a:extLst>
              <a:ext uri="{FF2B5EF4-FFF2-40B4-BE49-F238E27FC236}">
                <a16:creationId xmlns:a16="http://schemas.microsoft.com/office/drawing/2014/main" id="{9C06E0A7-4589-4611-9502-F73EDE4C1932}"/>
              </a:ext>
            </a:extLst>
          </p:cNvPr>
          <p:cNvSpPr>
            <a:spLocks noGrp="1"/>
          </p:cNvSpPr>
          <p:nvPr>
            <p:ph sz="half" idx="2"/>
          </p:nvPr>
        </p:nvSpPr>
        <p:spPr>
          <a:xfrm>
            <a:off x="4468091" y="1825625"/>
            <a:ext cx="6885709" cy="4351338"/>
          </a:xfrm>
        </p:spPr>
        <p:txBody>
          <a:bodyPr>
            <a:normAutofit/>
          </a:bodyPr>
          <a:lstStyle/>
          <a:p>
            <a:r>
              <a:rPr lang="en-US" dirty="0"/>
              <a:t>Race as we know it did not exist for the 1</a:t>
            </a:r>
            <a:r>
              <a:rPr lang="en-US" baseline="30000" dirty="0"/>
              <a:t>st</a:t>
            </a:r>
            <a:r>
              <a:rPr lang="en-US" dirty="0"/>
              <a:t> century Church or the Matthean community.</a:t>
            </a:r>
            <a:br>
              <a:rPr lang="en-US" dirty="0"/>
            </a:br>
            <a:endParaRPr lang="en-US" dirty="0"/>
          </a:p>
          <a:p>
            <a:r>
              <a:rPr lang="en-US" dirty="0"/>
              <a:t>Poverty, for our purposes, is defined  as the lack of capital.</a:t>
            </a:r>
          </a:p>
          <a:p>
            <a:r>
              <a:rPr lang="en-US" dirty="0"/>
              <a:t>The social construct of race is designed to concentrate capital (material and social) within one group or racialization of people </a:t>
            </a:r>
            <a:r>
              <a:rPr lang="en-US" u="sng" dirty="0"/>
              <a:t>over</a:t>
            </a:r>
            <a:r>
              <a:rPr lang="en-US" dirty="0"/>
              <a:t> others.</a:t>
            </a:r>
          </a:p>
        </p:txBody>
      </p:sp>
    </p:spTree>
    <p:extLst>
      <p:ext uri="{BB962C8B-B14F-4D97-AF65-F5344CB8AC3E}">
        <p14:creationId xmlns:p14="http://schemas.microsoft.com/office/powerpoint/2010/main" val="3216849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E0DACB-40BF-4968-948B-7356998DE820}"/>
              </a:ext>
            </a:extLst>
          </p:cNvPr>
          <p:cNvSpPr>
            <a:spLocks noGrp="1"/>
          </p:cNvSpPr>
          <p:nvPr>
            <p:ph type="title"/>
          </p:nvPr>
        </p:nvSpPr>
        <p:spPr>
          <a:xfrm>
            <a:off x="838200" y="681037"/>
            <a:ext cx="10515600" cy="1009651"/>
          </a:xfrm>
        </p:spPr>
        <p:txBody>
          <a:bodyPr/>
          <a:lstStyle/>
          <a:p>
            <a:r>
              <a:rPr lang="en-US" dirty="0"/>
              <a:t>A word about Matthew:</a:t>
            </a:r>
          </a:p>
        </p:txBody>
      </p:sp>
      <p:sp>
        <p:nvSpPr>
          <p:cNvPr id="3" name="Content Placeholder 2">
            <a:extLst>
              <a:ext uri="{FF2B5EF4-FFF2-40B4-BE49-F238E27FC236}">
                <a16:creationId xmlns:a16="http://schemas.microsoft.com/office/drawing/2014/main" id="{829654EF-8B59-4DE1-A42D-896FEC823D70}"/>
              </a:ext>
            </a:extLst>
          </p:cNvPr>
          <p:cNvSpPr>
            <a:spLocks noGrp="1"/>
          </p:cNvSpPr>
          <p:nvPr>
            <p:ph idx="1"/>
          </p:nvPr>
        </p:nvSpPr>
        <p:spPr>
          <a:xfrm>
            <a:off x="3532908" y="1825625"/>
            <a:ext cx="7820891" cy="4351338"/>
          </a:xfrm>
        </p:spPr>
        <p:txBody>
          <a:bodyPr/>
          <a:lstStyle/>
          <a:p>
            <a:pPr marL="0" indent="0">
              <a:buNone/>
            </a:pPr>
            <a:r>
              <a:rPr lang="en-US" sz="2400" dirty="0"/>
              <a:t>“The term translated “righteousness” (Greek </a:t>
            </a:r>
            <a:r>
              <a:rPr lang="en-US" sz="2400" i="1" dirty="0" err="1"/>
              <a:t>dikaioi</a:t>
            </a:r>
            <a:r>
              <a:rPr lang="en-US" sz="2400" dirty="0"/>
              <a:t>) is one form of a favorite term in Matthew, </a:t>
            </a:r>
            <a:r>
              <a:rPr lang="en-US" sz="2400" i="1" dirty="0" err="1"/>
              <a:t>dikaiosynē</a:t>
            </a:r>
            <a:r>
              <a:rPr lang="en-US" sz="2400" dirty="0"/>
              <a:t> (righteousness). Its meaning joins justice and mercy in a way reminiscent of the Hebrew term </a:t>
            </a:r>
            <a:r>
              <a:rPr lang="en-US" sz="2400" i="1" dirty="0" err="1"/>
              <a:t>tsedaqah</a:t>
            </a:r>
            <a:r>
              <a:rPr lang="en-US" sz="2400" dirty="0"/>
              <a:t>. It is no more than simple “justice” for those who have the ability to care for those who have need through acts of mercy. This term appears with such frequency in Matthew that it is sometimes referred to as the ‘Gospel of Justice.’”</a:t>
            </a:r>
          </a:p>
          <a:p>
            <a:pPr marL="0" indent="0" algn="r">
              <a:buNone/>
            </a:pPr>
            <a:r>
              <a:rPr lang="en-US" dirty="0"/>
              <a:t>- </a:t>
            </a:r>
            <a:r>
              <a:rPr lang="en-US" i="1" dirty="0"/>
              <a:t>Belief: A Theological Commentary on the Bible - Matthew</a:t>
            </a:r>
          </a:p>
        </p:txBody>
      </p:sp>
    </p:spTree>
    <p:extLst>
      <p:ext uri="{BB962C8B-B14F-4D97-AF65-F5344CB8AC3E}">
        <p14:creationId xmlns:p14="http://schemas.microsoft.com/office/powerpoint/2010/main" val="35480836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9EF5EA-E6AB-4D08-8B79-2AEBF8C418DE}"/>
              </a:ext>
            </a:extLst>
          </p:cNvPr>
          <p:cNvSpPr>
            <a:spLocks noGrp="1"/>
          </p:cNvSpPr>
          <p:nvPr>
            <p:ph type="title"/>
          </p:nvPr>
        </p:nvSpPr>
        <p:spPr>
          <a:xfrm>
            <a:off x="838200" y="706582"/>
            <a:ext cx="10515600" cy="984106"/>
          </a:xfrm>
        </p:spPr>
        <p:txBody>
          <a:bodyPr/>
          <a:lstStyle/>
          <a:p>
            <a:r>
              <a:rPr lang="en-US" dirty="0"/>
              <a:t>The Judgment of the Nations</a:t>
            </a:r>
          </a:p>
        </p:txBody>
      </p:sp>
      <p:sp>
        <p:nvSpPr>
          <p:cNvPr id="3" name="Content Placeholder 2">
            <a:extLst>
              <a:ext uri="{FF2B5EF4-FFF2-40B4-BE49-F238E27FC236}">
                <a16:creationId xmlns:a16="http://schemas.microsoft.com/office/drawing/2014/main" id="{FFCD71F8-2E25-43A8-BECF-F46D56FDA408}"/>
              </a:ext>
            </a:extLst>
          </p:cNvPr>
          <p:cNvSpPr>
            <a:spLocks noGrp="1"/>
          </p:cNvSpPr>
          <p:nvPr>
            <p:ph idx="1"/>
          </p:nvPr>
        </p:nvSpPr>
        <p:spPr>
          <a:xfrm>
            <a:off x="3138054" y="1690689"/>
            <a:ext cx="8728364" cy="4814020"/>
          </a:xfrm>
        </p:spPr>
        <p:txBody>
          <a:bodyPr>
            <a:normAutofit fontScale="77500" lnSpcReduction="20000"/>
          </a:bodyPr>
          <a:lstStyle/>
          <a:p>
            <a:pPr marL="0" indent="0">
              <a:buNone/>
            </a:pPr>
            <a:r>
              <a:rPr lang="en-US" b="1" dirty="0"/>
              <a:t>Matthew 25:31-46 </a:t>
            </a:r>
          </a:p>
          <a:p>
            <a:pPr marL="0" indent="0">
              <a:buNone/>
            </a:pPr>
            <a:r>
              <a:rPr lang="en-US" dirty="0"/>
              <a:t>31 ‘When the Son of Man comes in his glory, and all the angels with him, then he will sit on the throne of his glory. </a:t>
            </a:r>
            <a:r>
              <a:rPr lang="en-US" baseline="30000" dirty="0"/>
              <a:t>32</a:t>
            </a:r>
            <a:r>
              <a:rPr lang="en-US" dirty="0"/>
              <a:t>All the nations will be gathered before him, and he will separate people one from another as a shepherd separates the sheep from the goats, </a:t>
            </a:r>
            <a:r>
              <a:rPr lang="en-US" baseline="30000" dirty="0"/>
              <a:t>33</a:t>
            </a:r>
            <a:r>
              <a:rPr lang="en-US" dirty="0"/>
              <a:t>and he will put the sheep at his right hand and the goats at the left. </a:t>
            </a:r>
            <a:r>
              <a:rPr lang="en-US" baseline="30000" dirty="0"/>
              <a:t>34</a:t>
            </a:r>
            <a:r>
              <a:rPr lang="en-US" dirty="0"/>
              <a:t>Then the king will say to those at his right hand, “Come, you that are blessed by my Father, inherit the kingdom prepared for you from the foundation of the world; </a:t>
            </a:r>
            <a:r>
              <a:rPr lang="en-US" baseline="30000" dirty="0"/>
              <a:t>35</a:t>
            </a:r>
            <a:r>
              <a:rPr lang="en-US" dirty="0"/>
              <a:t>for I was hungry and you gave me food, I was thirsty and you gave me something to drink, I was a stranger and you welcomed me, </a:t>
            </a:r>
            <a:r>
              <a:rPr lang="en-US" baseline="30000" dirty="0"/>
              <a:t>36</a:t>
            </a:r>
            <a:r>
              <a:rPr lang="en-US" dirty="0"/>
              <a:t>I was naked and you gave me clothing, I was sick and you took care of me, I was in prison and you visited me.” </a:t>
            </a:r>
            <a:r>
              <a:rPr lang="en-US" baseline="30000" dirty="0"/>
              <a:t>37</a:t>
            </a:r>
            <a:r>
              <a:rPr lang="en-US" dirty="0"/>
              <a:t>Then the righteous will answer him, “Lord, when was it that we saw you hungry and gave you food, or thirsty and gave you something to drink? </a:t>
            </a:r>
            <a:r>
              <a:rPr lang="en-US" baseline="30000" dirty="0"/>
              <a:t>38</a:t>
            </a:r>
            <a:r>
              <a:rPr lang="en-US" dirty="0"/>
              <a:t>And when was it that we saw you a stranger and welcomed you, or naked and gave you clothing?</a:t>
            </a:r>
            <a:r>
              <a:rPr lang="en-US" baseline="30000" dirty="0"/>
              <a:t> 39</a:t>
            </a:r>
            <a:r>
              <a:rPr lang="en-US" dirty="0"/>
              <a:t>And when was it that we saw you sick or in prison and visited you?” </a:t>
            </a:r>
            <a:r>
              <a:rPr lang="en-US" baseline="30000" dirty="0"/>
              <a:t>40</a:t>
            </a:r>
            <a:r>
              <a:rPr lang="en-US" dirty="0"/>
              <a:t>And the king will answer them, “Truly I tell you, just as you did it to one of the least of these who are members of my family,</a:t>
            </a:r>
            <a:r>
              <a:rPr lang="en-US" baseline="30000" dirty="0"/>
              <a:t>*</a:t>
            </a:r>
            <a:r>
              <a:rPr lang="en-US" dirty="0"/>
              <a:t> you did it to me.” </a:t>
            </a:r>
            <a:endParaRPr lang="en-US" sz="2000" dirty="0"/>
          </a:p>
        </p:txBody>
      </p:sp>
    </p:spTree>
    <p:extLst>
      <p:ext uri="{BB962C8B-B14F-4D97-AF65-F5344CB8AC3E}">
        <p14:creationId xmlns:p14="http://schemas.microsoft.com/office/powerpoint/2010/main" val="36456464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9EF5EA-E6AB-4D08-8B79-2AEBF8C418DE}"/>
              </a:ext>
            </a:extLst>
          </p:cNvPr>
          <p:cNvSpPr>
            <a:spLocks noGrp="1"/>
          </p:cNvSpPr>
          <p:nvPr>
            <p:ph type="title"/>
          </p:nvPr>
        </p:nvSpPr>
        <p:spPr>
          <a:xfrm>
            <a:off x="838200" y="727364"/>
            <a:ext cx="10515600" cy="963324"/>
          </a:xfrm>
        </p:spPr>
        <p:txBody>
          <a:bodyPr/>
          <a:lstStyle/>
          <a:p>
            <a:r>
              <a:rPr lang="en-US" dirty="0"/>
              <a:t>The Judgment of the Nations</a:t>
            </a:r>
          </a:p>
        </p:txBody>
      </p:sp>
      <p:sp>
        <p:nvSpPr>
          <p:cNvPr id="3" name="Content Placeholder 2">
            <a:extLst>
              <a:ext uri="{FF2B5EF4-FFF2-40B4-BE49-F238E27FC236}">
                <a16:creationId xmlns:a16="http://schemas.microsoft.com/office/drawing/2014/main" id="{FFCD71F8-2E25-43A8-BECF-F46D56FDA408}"/>
              </a:ext>
            </a:extLst>
          </p:cNvPr>
          <p:cNvSpPr>
            <a:spLocks noGrp="1"/>
          </p:cNvSpPr>
          <p:nvPr>
            <p:ph idx="1"/>
          </p:nvPr>
        </p:nvSpPr>
        <p:spPr>
          <a:xfrm>
            <a:off x="3408218" y="1690689"/>
            <a:ext cx="7965068" cy="4720124"/>
          </a:xfrm>
        </p:spPr>
        <p:txBody>
          <a:bodyPr>
            <a:normAutofit fontScale="92500"/>
          </a:bodyPr>
          <a:lstStyle/>
          <a:p>
            <a:pPr marL="0" indent="0">
              <a:lnSpc>
                <a:spcPct val="100000"/>
              </a:lnSpc>
              <a:buNone/>
            </a:pPr>
            <a:r>
              <a:rPr lang="en-US" sz="2600" b="1" dirty="0"/>
              <a:t>Matthew 25:31-46 </a:t>
            </a:r>
          </a:p>
          <a:p>
            <a:pPr marL="0" indent="0">
              <a:lnSpc>
                <a:spcPct val="100000"/>
              </a:lnSpc>
              <a:buNone/>
            </a:pPr>
            <a:r>
              <a:rPr lang="en-US" sz="2400" baseline="30000" dirty="0"/>
              <a:t>41</a:t>
            </a:r>
            <a:r>
              <a:rPr lang="en-US" sz="2400" dirty="0"/>
              <a:t>Then he will say to those at his left hand, “You that are accursed, depart from me into the eternal fire prepared for the devil and his angels; </a:t>
            </a:r>
            <a:r>
              <a:rPr lang="en-US" sz="2400" baseline="30000" dirty="0"/>
              <a:t>42</a:t>
            </a:r>
            <a:r>
              <a:rPr lang="en-US" sz="2400" dirty="0"/>
              <a:t>for I was hungry and you gave me no food, I was thirsty and you gave me nothing to drink, </a:t>
            </a:r>
            <a:r>
              <a:rPr lang="en-US" sz="2400" baseline="30000" dirty="0"/>
              <a:t>43</a:t>
            </a:r>
            <a:r>
              <a:rPr lang="en-US" sz="2400" dirty="0"/>
              <a:t>I was a stranger and you did not welcome me, naked and you did not give me clothing, sick and in prison and you did not visit me.” </a:t>
            </a:r>
            <a:r>
              <a:rPr lang="en-US" sz="2400" baseline="30000" dirty="0"/>
              <a:t>44</a:t>
            </a:r>
            <a:r>
              <a:rPr lang="en-US" sz="2400" dirty="0"/>
              <a:t>Then they also will answer, “Lord, when was it that we saw you hungry or thirsty or a stranger or naked or sick or in prison, and did not take care of you?” </a:t>
            </a:r>
            <a:r>
              <a:rPr lang="en-US" sz="2400" baseline="30000" dirty="0"/>
              <a:t>45</a:t>
            </a:r>
            <a:r>
              <a:rPr lang="en-US" sz="2400" dirty="0"/>
              <a:t>Then he will answer them, “Truly I tell you, just as you did not do it to one of the least of these, you did not do it to me.” </a:t>
            </a:r>
            <a:r>
              <a:rPr lang="en-US" sz="2400" baseline="30000" dirty="0"/>
              <a:t>46</a:t>
            </a:r>
            <a:r>
              <a:rPr lang="en-US" sz="2400" dirty="0"/>
              <a:t>And these will go away into eternal punishment, but the righteous into eternal life.’</a:t>
            </a:r>
            <a:endParaRPr lang="en-US" dirty="0"/>
          </a:p>
        </p:txBody>
      </p:sp>
    </p:spTree>
    <p:extLst>
      <p:ext uri="{BB962C8B-B14F-4D97-AF65-F5344CB8AC3E}">
        <p14:creationId xmlns:p14="http://schemas.microsoft.com/office/powerpoint/2010/main" val="3166409387"/>
      </p:ext>
    </p:extLst>
  </p:cSld>
  <p:clrMapOvr>
    <a:masterClrMapping/>
  </p:clrMapOvr>
</p:sld>
</file>

<file path=ppt/theme/theme1.xml><?xml version="1.0" encoding="utf-8"?>
<a:theme xmlns:a="http://schemas.openxmlformats.org/drawingml/2006/main" name="Matthew25">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tthew25" id="{F0FDE96C-B85A-422F-B8DC-13C2869C5334}" vid="{59486FB3-17CD-41BA-BD63-3BF8C3026E5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Matthew25</Template>
  <TotalTime>3821</TotalTime>
  <Words>2231</Words>
  <Application>Microsoft Office PowerPoint</Application>
  <PresentationFormat>Widescreen</PresentationFormat>
  <Paragraphs>157</Paragraphs>
  <Slides>16</Slides>
  <Notes>5</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16</vt:i4>
      </vt:variant>
    </vt:vector>
  </HeadingPairs>
  <TitlesOfParts>
    <vt:vector size="21" baseType="lpstr">
      <vt:lpstr>Arial</vt:lpstr>
      <vt:lpstr>Calibri</vt:lpstr>
      <vt:lpstr>Calibri Light</vt:lpstr>
      <vt:lpstr>Matthew25</vt:lpstr>
      <vt:lpstr>Office Theme</vt:lpstr>
      <vt:lpstr>What is a Matthew 25 church? </vt:lpstr>
      <vt:lpstr>Three Areas of Focus: </vt:lpstr>
      <vt:lpstr>Dismantling Structural Racism</vt:lpstr>
      <vt:lpstr>From Facing Racism: A Vision of the Intercultural Community PC(U.S.A.) Churchwide Antiracism Policy</vt:lpstr>
      <vt:lpstr>PowerPoint Presentation</vt:lpstr>
      <vt:lpstr>Matthew 25 and Race: Assumptions</vt:lpstr>
      <vt:lpstr>A word about Matthew:</vt:lpstr>
      <vt:lpstr>The Judgment of the Nations</vt:lpstr>
      <vt:lpstr>The Judgment of the Nations</vt:lpstr>
      <vt:lpstr>222nd General Assembly</vt:lpstr>
      <vt:lpstr>How can we move from talking to walking?</vt:lpstr>
      <vt:lpstr>PowerPoint Presentation</vt:lpstr>
      <vt:lpstr>Q2: What will it take for us to trust one another?</vt:lpstr>
      <vt:lpstr>Q2: What will it take for us to trust one another?</vt:lpstr>
      <vt:lpstr>Q3: How can we truly journey together?</vt:lpstr>
      <vt:lpstr>Q3: How can we truly journey together?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Matthew 25 &amp; Racism: a conversation</dc:title>
  <dc:creator>Denise Anderson</dc:creator>
  <cp:lastModifiedBy>Denise Anderson</cp:lastModifiedBy>
  <cp:revision>42</cp:revision>
  <dcterms:created xsi:type="dcterms:W3CDTF">2019-09-25T14:28:47Z</dcterms:created>
  <dcterms:modified xsi:type="dcterms:W3CDTF">2020-09-22T20:10:09Z</dcterms:modified>
</cp:coreProperties>
</file>