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8" r:id="rId4"/>
    <p:sldId id="259" r:id="rId5"/>
    <p:sldId id="260" r:id="rId6"/>
    <p:sldId id="265" r:id="rId7"/>
    <p:sldId id="264"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2"/>
    <p:restoredTop sz="52812"/>
  </p:normalViewPr>
  <p:slideViewPr>
    <p:cSldViewPr snapToGrid="0" snapToObjects="1">
      <p:cViewPr varScale="1">
        <p:scale>
          <a:sx n="55" d="100"/>
          <a:sy n="55" d="100"/>
        </p:scale>
        <p:origin x="216"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FC61D-FC2C-0F48-BDD5-3A4C465D1207}" type="datetimeFigureOut">
              <a:rPr lang="en-US" smtClean="0"/>
              <a:t>6/25/21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2CC4E-57CC-A745-B5B0-565559EE0854}" type="slidenum">
              <a:rPr lang="en-US" smtClean="0"/>
              <a:t>‹#›</a:t>
            </a:fld>
            <a:endParaRPr lang="en-US"/>
          </a:p>
        </p:txBody>
      </p:sp>
    </p:spTree>
    <p:extLst>
      <p:ext uri="{BB962C8B-B14F-4D97-AF65-F5344CB8AC3E}">
        <p14:creationId xmlns:p14="http://schemas.microsoft.com/office/powerpoint/2010/main" val="230332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Introduction to Group Presentation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found some difficulty in attempting to formulate a presentation that would address our individual congregations. We each represent congregations that are unique in size and the degree to which anti-racism has been previously addressed and none of us is aware of any </a:t>
            </a:r>
            <a:r>
              <a:rPr lang="en-US" sz="1200" i="1" kern="1200" dirty="0">
                <a:solidFill>
                  <a:schemeClr val="tx1"/>
                </a:solidFill>
                <a:effectLst/>
                <a:latin typeface="+mn-lt"/>
                <a:ea typeface="+mn-ea"/>
                <a:cs typeface="+mn-cs"/>
              </a:rPr>
              <a:t>specific </a:t>
            </a:r>
            <a:r>
              <a:rPr lang="en-US" sz="1200" kern="1200" dirty="0">
                <a:solidFill>
                  <a:schemeClr val="tx1"/>
                </a:solidFill>
                <a:effectLst/>
                <a:latin typeface="+mn-lt"/>
                <a:ea typeface="+mn-ea"/>
                <a:cs typeface="+mn-cs"/>
              </a:rPr>
              <a:t>harmful narrative that has strongly influenced and shaped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Further, each of us is at a different level of understanding and degree of activism ourselves. Most of us have been, and continue to be engaged to varying degrees in the ideas listed in our guide (pages 94-95) as things we can do to individually to disrupt harmful narratives within ourselves. Each of us must determine individually what we will commit to beyond ourselves based on the various gifts and limitations that we have.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that reason, we chose a hypothetical congregation that has not addressed the issue of systemic racism in our society. Our </a:t>
            </a:r>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is to express our interest in the church beginning this conversation and educating itself, as a part of our commitment to be followers of Jesus, and to offer suggestions as to how to begin the conversation.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BA2CC4E-57CC-A745-B5B0-565559EE0854}" type="slidenum">
              <a:rPr lang="en-US" smtClean="0"/>
              <a:t>1</a:t>
            </a:fld>
            <a:endParaRPr lang="en-US"/>
          </a:p>
        </p:txBody>
      </p:sp>
    </p:spTree>
    <p:extLst>
      <p:ext uri="{BB962C8B-B14F-4D97-AF65-F5344CB8AC3E}">
        <p14:creationId xmlns:p14="http://schemas.microsoft.com/office/powerpoint/2010/main" val="56337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There are many challenges to address systemic racism in my small, mostly white congregation. Our diversity consists of two blacks, 2 browns and 1 Asian among the other 100+ white members. While I have brought up this topic with the pastor, it is my opinion he is timid to wade into this topic. At this point, we are at the Bystander Effect: Everyone is waiting for someone else to act. Session had a very light and non informative report on Matthew 25 from the Elder to the Session. No one quite got the jest of what was being said. Session thinks that an informational group would be good. No further details came out of this except that the Elder for Nurture feels he cannot do this because he is a white male and that may not be a good idea. </a:t>
            </a:r>
          </a:p>
          <a:p>
            <a:pPr rtl="0"/>
            <a:r>
              <a:rPr lang="en-US" sz="1200" b="0" i="0" kern="1200" dirty="0">
                <a:solidFill>
                  <a:schemeClr val="tx1"/>
                </a:solidFill>
                <a:effectLst/>
                <a:latin typeface="+mn-lt"/>
                <a:ea typeface="+mn-ea"/>
                <a:cs typeface="+mn-cs"/>
              </a:rPr>
              <a:t>So, do the black and/or brown members lead this? </a:t>
            </a:r>
          </a:p>
          <a:p>
            <a:pPr rtl="0"/>
            <a:r>
              <a:rPr lang="en-US" sz="1200" b="0" i="0" kern="1200" dirty="0">
                <a:solidFill>
                  <a:schemeClr val="tx1"/>
                </a:solidFill>
                <a:effectLst/>
                <a:latin typeface="+mn-lt"/>
                <a:ea typeface="+mn-ea"/>
                <a:cs typeface="+mn-cs"/>
              </a:rPr>
              <a:t>Two weeks ago, during a Zoom Sunday service, the pastor posed the question to the group: What is your first recollection of race. It became very evident very quickly that THIS was not the best way to begin a discussion. The overwhelming response became the "Color Blind Response". The word "colored" was used. Words of those people and them were  common. There was just so much of all the WRONG approaches used to address racism all wrapped into one Zoom service discussion.</a:t>
            </a:r>
          </a:p>
          <a:p>
            <a:pPr rtl="0"/>
            <a:r>
              <a:rPr lang="en-US" sz="1200" b="0" i="0" kern="1200" dirty="0">
                <a:solidFill>
                  <a:schemeClr val="tx1"/>
                </a:solidFill>
                <a:effectLst/>
                <a:latin typeface="+mn-lt"/>
                <a:ea typeface="+mn-ea"/>
                <a:cs typeface="+mn-cs"/>
              </a:rPr>
              <a:t>So now we are back to step #1:  What do we do now and who does it.?</a:t>
            </a:r>
          </a:p>
          <a:p>
            <a:pPr rtl="0"/>
            <a:r>
              <a:rPr lang="en-US" sz="1200" b="0" i="0" kern="1200" dirty="0">
                <a:solidFill>
                  <a:schemeClr val="tx1"/>
                </a:solidFill>
                <a:effectLst/>
                <a:latin typeface="+mn-lt"/>
                <a:ea typeface="+mn-ea"/>
                <a:cs typeface="+mn-cs"/>
              </a:rPr>
              <a:t>My feeling is that group discussions should be a first step to a book study.</a:t>
            </a:r>
          </a:p>
          <a:p>
            <a:br>
              <a:rPr lang="en-US" dirty="0"/>
            </a:br>
            <a:endParaRPr lang="en-US" dirty="0"/>
          </a:p>
        </p:txBody>
      </p:sp>
      <p:sp>
        <p:nvSpPr>
          <p:cNvPr id="4" name="Slide Number Placeholder 3"/>
          <p:cNvSpPr>
            <a:spLocks noGrp="1"/>
          </p:cNvSpPr>
          <p:nvPr>
            <p:ph type="sldNum" sz="quarter" idx="5"/>
          </p:nvPr>
        </p:nvSpPr>
        <p:spPr/>
        <p:txBody>
          <a:bodyPr/>
          <a:lstStyle/>
          <a:p>
            <a:fld id="{2BA2CC4E-57CC-A745-B5B0-565559EE0854}" type="slidenum">
              <a:rPr lang="en-US" smtClean="0"/>
              <a:t>7</a:t>
            </a:fld>
            <a:endParaRPr lang="en-US"/>
          </a:p>
        </p:txBody>
      </p:sp>
    </p:spTree>
    <p:extLst>
      <p:ext uri="{BB962C8B-B14F-4D97-AF65-F5344CB8AC3E}">
        <p14:creationId xmlns:p14="http://schemas.microsoft.com/office/powerpoint/2010/main" val="200661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6/25/21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LjGQaz1u3V4" TargetMode="External"/><Relationship Id="rId2" Type="http://schemas.openxmlformats.org/officeDocument/2006/relationships/hyperlink" Target="https://fb.watch/65-HtBmg5G/" TargetMode="External"/><Relationship Id="rId1" Type="http://schemas.openxmlformats.org/officeDocument/2006/relationships/slideLayout" Target="../slideLayouts/slideLayout2.xml"/><Relationship Id="rId4" Type="http://schemas.openxmlformats.org/officeDocument/2006/relationships/hyperlink" Target="https://www.ted.com/talks/verna_myers_how_to_overcome_our_biases_walk_boldly_toward_them%23t-527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BE04-520E-4641-9FB7-D92A470807AA}"/>
              </a:ext>
            </a:extLst>
          </p:cNvPr>
          <p:cNvSpPr>
            <a:spLocks noGrp="1"/>
          </p:cNvSpPr>
          <p:nvPr>
            <p:ph type="ctrTitle"/>
          </p:nvPr>
        </p:nvSpPr>
        <p:spPr>
          <a:xfrm>
            <a:off x="1425432" y="1560260"/>
            <a:ext cx="4033260" cy="2262781"/>
          </a:xfrm>
        </p:spPr>
        <p:txBody>
          <a:bodyPr>
            <a:normAutofit fontScale="90000"/>
          </a:bodyPr>
          <a:lstStyle/>
          <a:p>
            <a:pPr algn="ctr"/>
            <a:r>
              <a:rPr lang="en-US" dirty="0"/>
              <a:t>Team 6 Campaign</a:t>
            </a:r>
            <a:br>
              <a:rPr lang="en-US" dirty="0"/>
            </a:br>
            <a:endParaRPr lang="en-US" dirty="0"/>
          </a:p>
        </p:txBody>
      </p:sp>
      <p:sp>
        <p:nvSpPr>
          <p:cNvPr id="3" name="Subtitle 2">
            <a:extLst>
              <a:ext uri="{FF2B5EF4-FFF2-40B4-BE49-F238E27FC236}">
                <a16:creationId xmlns:a16="http://schemas.microsoft.com/office/drawing/2014/main" id="{4718A817-BED6-2842-8C3A-0CD04B8A0C06}"/>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CFCC36ED-F65B-DA44-94E9-E31AC46C9DFF}"/>
              </a:ext>
            </a:extLst>
          </p:cNvPr>
          <p:cNvPicPr>
            <a:picLocks noChangeAspect="1"/>
          </p:cNvPicPr>
          <p:nvPr/>
        </p:nvPicPr>
        <p:blipFill>
          <a:blip r:embed="rId3"/>
          <a:stretch>
            <a:fillRect/>
          </a:stretch>
        </p:blipFill>
        <p:spPr>
          <a:xfrm rot="5400000">
            <a:off x="6191250" y="857250"/>
            <a:ext cx="6858000" cy="5143500"/>
          </a:xfrm>
          <a:prstGeom prst="rect">
            <a:avLst/>
          </a:prstGeom>
        </p:spPr>
      </p:pic>
    </p:spTree>
    <p:extLst>
      <p:ext uri="{BB962C8B-B14F-4D97-AF65-F5344CB8AC3E}">
        <p14:creationId xmlns:p14="http://schemas.microsoft.com/office/powerpoint/2010/main" val="261976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43E56-83FA-EE43-AC95-A25C87E82C13}"/>
              </a:ext>
            </a:extLst>
          </p:cNvPr>
          <p:cNvSpPr>
            <a:spLocks noGrp="1"/>
          </p:cNvSpPr>
          <p:nvPr>
            <p:ph type="title"/>
          </p:nvPr>
        </p:nvSpPr>
        <p:spPr/>
        <p:txBody>
          <a:bodyPr/>
          <a:lstStyle/>
          <a:p>
            <a:pPr algn="ctr"/>
            <a:r>
              <a:rPr lang="en-US" dirty="0"/>
              <a:t>Target Audience</a:t>
            </a:r>
          </a:p>
        </p:txBody>
      </p:sp>
      <p:sp>
        <p:nvSpPr>
          <p:cNvPr id="3" name="Content Placeholder 2">
            <a:extLst>
              <a:ext uri="{FF2B5EF4-FFF2-40B4-BE49-F238E27FC236}">
                <a16:creationId xmlns:a16="http://schemas.microsoft.com/office/drawing/2014/main" id="{6040519D-186B-AF43-86F9-31B54D680122}"/>
              </a:ext>
            </a:extLst>
          </p:cNvPr>
          <p:cNvSpPr>
            <a:spLocks noGrp="1"/>
          </p:cNvSpPr>
          <p:nvPr>
            <p:ph idx="1"/>
          </p:nvPr>
        </p:nvSpPr>
        <p:spPr/>
        <p:txBody>
          <a:bodyPr/>
          <a:lstStyle/>
          <a:p>
            <a:r>
              <a:rPr lang="en-US" dirty="0"/>
              <a:t>Church Leadership and Activists</a:t>
            </a:r>
          </a:p>
        </p:txBody>
      </p:sp>
    </p:spTree>
    <p:extLst>
      <p:ext uri="{BB962C8B-B14F-4D97-AF65-F5344CB8AC3E}">
        <p14:creationId xmlns:p14="http://schemas.microsoft.com/office/powerpoint/2010/main" val="5075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A20-2925-4443-B555-70D892EEF43E}"/>
              </a:ext>
            </a:extLst>
          </p:cNvPr>
          <p:cNvSpPr>
            <a:spLocks noGrp="1"/>
          </p:cNvSpPr>
          <p:nvPr>
            <p:ph type="title"/>
          </p:nvPr>
        </p:nvSpPr>
        <p:spPr/>
        <p:txBody>
          <a:bodyPr/>
          <a:lstStyle/>
          <a:p>
            <a:pPr algn="ctr"/>
            <a:r>
              <a:rPr lang="en-US" dirty="0"/>
              <a:t>Goals</a:t>
            </a:r>
          </a:p>
        </p:txBody>
      </p:sp>
      <p:sp>
        <p:nvSpPr>
          <p:cNvPr id="3" name="Content Placeholder 2">
            <a:extLst>
              <a:ext uri="{FF2B5EF4-FFF2-40B4-BE49-F238E27FC236}">
                <a16:creationId xmlns:a16="http://schemas.microsoft.com/office/drawing/2014/main" id="{D8CDE214-C7CE-9B42-B642-B2C1ADDE3D4D}"/>
              </a:ext>
            </a:extLst>
          </p:cNvPr>
          <p:cNvSpPr>
            <a:spLocks noGrp="1"/>
          </p:cNvSpPr>
          <p:nvPr>
            <p:ph idx="1"/>
          </p:nvPr>
        </p:nvSpPr>
        <p:spPr/>
        <p:txBody>
          <a:bodyPr/>
          <a:lstStyle/>
          <a:p>
            <a:r>
              <a:rPr lang="en-US" dirty="0"/>
              <a:t>Create awareness of the churches’ complicity of racism</a:t>
            </a:r>
          </a:p>
          <a:p>
            <a:r>
              <a:rPr lang="en-US" dirty="0"/>
              <a:t>Collect resources of examples of complicity</a:t>
            </a:r>
          </a:p>
          <a:p>
            <a:r>
              <a:rPr lang="en-US" dirty="0"/>
              <a:t>Show implicit and inherent biases</a:t>
            </a:r>
          </a:p>
          <a:p>
            <a:r>
              <a:rPr lang="en-US" dirty="0"/>
              <a:t>Provide accessible resources</a:t>
            </a:r>
          </a:p>
        </p:txBody>
      </p:sp>
    </p:spTree>
    <p:extLst>
      <p:ext uri="{BB962C8B-B14F-4D97-AF65-F5344CB8AC3E}">
        <p14:creationId xmlns:p14="http://schemas.microsoft.com/office/powerpoint/2010/main" val="418889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390A-8908-6E43-AD5B-AB4F9635CCAB}"/>
              </a:ext>
            </a:extLst>
          </p:cNvPr>
          <p:cNvSpPr>
            <a:spLocks noGrp="1"/>
          </p:cNvSpPr>
          <p:nvPr>
            <p:ph type="title"/>
          </p:nvPr>
        </p:nvSpPr>
        <p:spPr>
          <a:xfrm>
            <a:off x="2592925" y="444500"/>
            <a:ext cx="8911687" cy="907143"/>
          </a:xfrm>
        </p:spPr>
        <p:txBody>
          <a:bodyPr/>
          <a:lstStyle/>
          <a:p>
            <a:pPr algn="ctr"/>
            <a:r>
              <a:rPr lang="en-US" dirty="0"/>
              <a:t>Initial Strategy</a:t>
            </a:r>
          </a:p>
        </p:txBody>
      </p:sp>
      <p:sp>
        <p:nvSpPr>
          <p:cNvPr id="3" name="Content Placeholder 2">
            <a:extLst>
              <a:ext uri="{FF2B5EF4-FFF2-40B4-BE49-F238E27FC236}">
                <a16:creationId xmlns:a16="http://schemas.microsoft.com/office/drawing/2014/main" id="{9E74F388-1C07-4B42-97BD-B6AED1C2544D}"/>
              </a:ext>
            </a:extLst>
          </p:cNvPr>
          <p:cNvSpPr>
            <a:spLocks noGrp="1"/>
          </p:cNvSpPr>
          <p:nvPr>
            <p:ph idx="1"/>
          </p:nvPr>
        </p:nvSpPr>
        <p:spPr>
          <a:xfrm>
            <a:off x="2589212" y="1687286"/>
            <a:ext cx="8915400" cy="3946072"/>
          </a:xfrm>
        </p:spPr>
        <p:txBody>
          <a:bodyPr>
            <a:normAutofit/>
          </a:bodyPr>
          <a:lstStyle/>
          <a:p>
            <a:r>
              <a:rPr lang="en-US" dirty="0"/>
              <a:t>Equip and empower Church Leadership and Activists by opening dialogues with information and conversations about complicity and bias using a variety of sources:</a:t>
            </a:r>
          </a:p>
          <a:p>
            <a:pPr lvl="1"/>
            <a:r>
              <a:rPr lang="en-US" dirty="0"/>
              <a:t>Denominational</a:t>
            </a:r>
            <a:r>
              <a:rPr lang="en-US" dirty="0">
                <a:sym typeface="Wingdings" pitchFamily="2" charset="2"/>
              </a:rPr>
              <a:t> (ex. The Confession of Belhar)</a:t>
            </a:r>
          </a:p>
          <a:p>
            <a:pPr lvl="1"/>
            <a:r>
              <a:rPr lang="en-US" dirty="0"/>
              <a:t>Biblical</a:t>
            </a:r>
          </a:p>
          <a:p>
            <a:pPr marL="457200" lvl="1" indent="0">
              <a:buNone/>
            </a:pPr>
            <a:r>
              <a:rPr lang="en-US" dirty="0"/>
              <a:t>(ex. John 4 1-42; Luke 10:25-37; Matthew 9:9-13, Luke 7:36-50; Matthew 21:18-32)</a:t>
            </a:r>
          </a:p>
          <a:p>
            <a:pPr lvl="1"/>
            <a:r>
              <a:rPr lang="en-US" dirty="0"/>
              <a:t>Historical </a:t>
            </a:r>
          </a:p>
          <a:p>
            <a:pPr marL="457200" lvl="1" indent="0">
              <a:buNone/>
            </a:pPr>
            <a:r>
              <a:rPr lang="en-US" dirty="0"/>
              <a:t>Doctrine of Discovery</a:t>
            </a:r>
          </a:p>
          <a:p>
            <a:pPr marL="457200" lvl="1" indent="0">
              <a:buNone/>
            </a:pPr>
            <a:r>
              <a:rPr lang="en-US" dirty="0"/>
              <a:t>Land Acknowledgement</a:t>
            </a:r>
          </a:p>
          <a:p>
            <a:pPr marL="457200" lvl="1" indent="0">
              <a:buNone/>
            </a:pPr>
            <a:endParaRPr lang="en-US" dirty="0"/>
          </a:p>
        </p:txBody>
      </p:sp>
    </p:spTree>
    <p:extLst>
      <p:ext uri="{BB962C8B-B14F-4D97-AF65-F5344CB8AC3E}">
        <p14:creationId xmlns:p14="http://schemas.microsoft.com/office/powerpoint/2010/main" val="354182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30BB-0932-BB48-8688-5141449C660A}"/>
              </a:ext>
            </a:extLst>
          </p:cNvPr>
          <p:cNvSpPr>
            <a:spLocks noGrp="1"/>
          </p:cNvSpPr>
          <p:nvPr>
            <p:ph type="title"/>
          </p:nvPr>
        </p:nvSpPr>
        <p:spPr/>
        <p:txBody>
          <a:bodyPr/>
          <a:lstStyle/>
          <a:p>
            <a:pPr algn="ctr"/>
            <a:r>
              <a:rPr lang="en-US" dirty="0"/>
              <a:t>Potential Strategies for Expanding to Church Wide Awareness</a:t>
            </a:r>
          </a:p>
        </p:txBody>
      </p:sp>
      <p:sp>
        <p:nvSpPr>
          <p:cNvPr id="3" name="Content Placeholder 2">
            <a:extLst>
              <a:ext uri="{FF2B5EF4-FFF2-40B4-BE49-F238E27FC236}">
                <a16:creationId xmlns:a16="http://schemas.microsoft.com/office/drawing/2014/main" id="{A93C32FE-9065-294D-8521-A2220D7B7756}"/>
              </a:ext>
            </a:extLst>
          </p:cNvPr>
          <p:cNvSpPr>
            <a:spLocks noGrp="1"/>
          </p:cNvSpPr>
          <p:nvPr>
            <p:ph idx="1"/>
          </p:nvPr>
        </p:nvSpPr>
        <p:spPr>
          <a:xfrm>
            <a:off x="2420770" y="2157663"/>
            <a:ext cx="8915400" cy="3777622"/>
          </a:xfrm>
        </p:spPr>
        <p:txBody>
          <a:bodyPr>
            <a:normAutofit/>
          </a:bodyPr>
          <a:lstStyle/>
          <a:p>
            <a:pPr lvl="0"/>
            <a:r>
              <a:rPr lang="en-US" dirty="0"/>
              <a:t>Investigate becoming a Matthew 25 Church</a:t>
            </a:r>
            <a:endParaRPr lang="en-US" sz="1400" dirty="0"/>
          </a:p>
          <a:p>
            <a:pPr lvl="0"/>
            <a:r>
              <a:rPr lang="en-US" dirty="0"/>
              <a:t>Initiate a church wide Bible Study</a:t>
            </a:r>
            <a:endParaRPr lang="en-US" sz="1400" dirty="0"/>
          </a:p>
          <a:p>
            <a:pPr lvl="0"/>
            <a:r>
              <a:rPr lang="en-US" dirty="0"/>
              <a:t>Facilitate a church wide book study</a:t>
            </a:r>
            <a:endParaRPr lang="en-US" sz="1400" dirty="0"/>
          </a:p>
          <a:p>
            <a:pPr lvl="1"/>
            <a:r>
              <a:rPr lang="en-US" dirty="0"/>
              <a:t>that addresses a specific topic such as church complicity in systemic racism</a:t>
            </a:r>
            <a:endParaRPr lang="en-US" sz="1200" dirty="0"/>
          </a:p>
          <a:p>
            <a:pPr lvl="1"/>
            <a:r>
              <a:rPr lang="en-US" dirty="0"/>
              <a:t>that addresses a general topic such as white privilege </a:t>
            </a:r>
          </a:p>
          <a:p>
            <a:pPr lvl="1"/>
            <a:r>
              <a:rPr lang="en-US" dirty="0"/>
              <a:t>such as a novel that shows racism as it exists in society </a:t>
            </a:r>
          </a:p>
          <a:p>
            <a:pPr marL="457200" lvl="1" indent="0">
              <a:buNone/>
            </a:pPr>
            <a:r>
              <a:rPr lang="en-US" dirty="0"/>
              <a:t>Facilitate a church wide general study such as the one we just completed. Invite a trained facilitator to assist.</a:t>
            </a:r>
            <a:endParaRPr lang="en-US" sz="1400" dirty="0"/>
          </a:p>
          <a:p>
            <a:pPr lvl="0"/>
            <a:r>
              <a:rPr lang="en-US" dirty="0"/>
              <a:t>Investigate ways that we might share an ongoing conversation/relationship with a racially diverse group of people</a:t>
            </a:r>
            <a:endParaRPr lang="en-US" sz="1400" dirty="0"/>
          </a:p>
          <a:p>
            <a:endParaRPr lang="en-US" dirty="0"/>
          </a:p>
        </p:txBody>
      </p:sp>
    </p:spTree>
    <p:extLst>
      <p:ext uri="{BB962C8B-B14F-4D97-AF65-F5344CB8AC3E}">
        <p14:creationId xmlns:p14="http://schemas.microsoft.com/office/powerpoint/2010/main" val="151162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74F388-1C07-4B42-97BD-B6AED1C2544D}"/>
              </a:ext>
            </a:extLst>
          </p:cNvPr>
          <p:cNvSpPr>
            <a:spLocks noGrp="1"/>
          </p:cNvSpPr>
          <p:nvPr>
            <p:ph idx="1"/>
          </p:nvPr>
        </p:nvSpPr>
        <p:spPr>
          <a:xfrm>
            <a:off x="2589212" y="1687286"/>
            <a:ext cx="8915400" cy="3946072"/>
          </a:xfrm>
        </p:spPr>
        <p:txBody>
          <a:bodyPr>
            <a:normAutofit/>
          </a:bodyPr>
          <a:lstStyle/>
          <a:p>
            <a:r>
              <a:rPr lang="en-US" dirty="0"/>
              <a:t>Lead a book study with videos (see resources) </a:t>
            </a:r>
          </a:p>
          <a:p>
            <a:pPr lvl="1"/>
            <a:r>
              <a:rPr lang="en-US" dirty="0"/>
              <a:t>Individual-Level racism = Internalized and Interpersonal</a:t>
            </a:r>
          </a:p>
          <a:p>
            <a:pPr lvl="1"/>
            <a:r>
              <a:rPr lang="en-US" dirty="0"/>
              <a:t>Systemic-Level racism = Institutional and Structural</a:t>
            </a:r>
          </a:p>
          <a:p>
            <a:pPr lvl="1"/>
            <a:r>
              <a:rPr lang="en-US" dirty="0"/>
              <a:t>Frame, narrative, and messages that all influence our thoughts and actions </a:t>
            </a:r>
          </a:p>
          <a:p>
            <a:pPr marL="457200" lvl="1" indent="0">
              <a:buNone/>
            </a:pPr>
            <a:endParaRPr lang="en-US" dirty="0"/>
          </a:p>
        </p:txBody>
      </p:sp>
      <p:sp>
        <p:nvSpPr>
          <p:cNvPr id="4" name="Title 1">
            <a:extLst>
              <a:ext uri="{FF2B5EF4-FFF2-40B4-BE49-F238E27FC236}">
                <a16:creationId xmlns:a16="http://schemas.microsoft.com/office/drawing/2014/main" id="{78DF7274-B046-7F48-958D-0B81D6F22CE2}"/>
              </a:ext>
            </a:extLst>
          </p:cNvPr>
          <p:cNvSpPr txBox="1">
            <a:spLocks/>
          </p:cNvSpPr>
          <p:nvPr/>
        </p:nvSpPr>
        <p:spPr>
          <a:xfrm>
            <a:off x="2592925" y="584197"/>
            <a:ext cx="8911687" cy="110308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Potential Strategies</a:t>
            </a:r>
          </a:p>
        </p:txBody>
      </p:sp>
    </p:spTree>
    <p:extLst>
      <p:ext uri="{BB962C8B-B14F-4D97-AF65-F5344CB8AC3E}">
        <p14:creationId xmlns:p14="http://schemas.microsoft.com/office/powerpoint/2010/main" val="31365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DDBF-373D-394D-B5D2-4051F04873AD}"/>
              </a:ext>
            </a:extLst>
          </p:cNvPr>
          <p:cNvSpPr>
            <a:spLocks noGrp="1"/>
          </p:cNvSpPr>
          <p:nvPr>
            <p:ph type="title"/>
          </p:nvPr>
        </p:nvSpPr>
        <p:spPr/>
        <p:txBody>
          <a:bodyPr/>
          <a:lstStyle/>
          <a:p>
            <a:pPr algn="ctr"/>
            <a:r>
              <a:rPr lang="en-US" dirty="0"/>
              <a:t>Sharing Challenges</a:t>
            </a:r>
          </a:p>
        </p:txBody>
      </p:sp>
      <p:sp>
        <p:nvSpPr>
          <p:cNvPr id="3" name="Content Placeholder 2">
            <a:extLst>
              <a:ext uri="{FF2B5EF4-FFF2-40B4-BE49-F238E27FC236}">
                <a16:creationId xmlns:a16="http://schemas.microsoft.com/office/drawing/2014/main" id="{82B0E7DB-8372-3C4D-AC98-60FC346DE18B}"/>
              </a:ext>
            </a:extLst>
          </p:cNvPr>
          <p:cNvSpPr>
            <a:spLocks noGrp="1"/>
          </p:cNvSpPr>
          <p:nvPr>
            <p:ph idx="1"/>
          </p:nvPr>
        </p:nvSpPr>
        <p:spPr/>
        <p:txBody>
          <a:bodyPr/>
          <a:lstStyle/>
          <a:p>
            <a:r>
              <a:rPr lang="en-US" noProof="1"/>
              <a:t>Berni Schuhmann</a:t>
            </a:r>
          </a:p>
        </p:txBody>
      </p:sp>
    </p:spTree>
    <p:extLst>
      <p:ext uri="{BB962C8B-B14F-4D97-AF65-F5344CB8AC3E}">
        <p14:creationId xmlns:p14="http://schemas.microsoft.com/office/powerpoint/2010/main" val="167833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B435-FDEC-DA4A-8058-303EA8B55C6A}"/>
              </a:ext>
            </a:extLst>
          </p:cNvPr>
          <p:cNvSpPr>
            <a:spLocks noGrp="1"/>
          </p:cNvSpPr>
          <p:nvPr>
            <p:ph type="title"/>
          </p:nvPr>
        </p:nvSpPr>
        <p:spPr>
          <a:xfrm>
            <a:off x="2576883" y="306333"/>
            <a:ext cx="8911687" cy="920888"/>
          </a:xfrm>
        </p:spPr>
        <p:txBody>
          <a:bodyPr/>
          <a:lstStyle/>
          <a:p>
            <a:pPr algn="ctr"/>
            <a:r>
              <a:rPr lang="en-US" dirty="0"/>
              <a:t>Resources</a:t>
            </a:r>
          </a:p>
        </p:txBody>
      </p:sp>
      <p:sp>
        <p:nvSpPr>
          <p:cNvPr id="3" name="Content Placeholder 2">
            <a:extLst>
              <a:ext uri="{FF2B5EF4-FFF2-40B4-BE49-F238E27FC236}">
                <a16:creationId xmlns:a16="http://schemas.microsoft.com/office/drawing/2014/main" id="{C20B9DBC-EC1D-5F41-B5CC-39E327B66BAD}"/>
              </a:ext>
            </a:extLst>
          </p:cNvPr>
          <p:cNvSpPr>
            <a:spLocks noGrp="1"/>
          </p:cNvSpPr>
          <p:nvPr>
            <p:ph idx="1"/>
          </p:nvPr>
        </p:nvSpPr>
        <p:spPr>
          <a:xfrm>
            <a:off x="2141621" y="1540042"/>
            <a:ext cx="9362991" cy="4371180"/>
          </a:xfrm>
        </p:spPr>
        <p:txBody>
          <a:bodyPr>
            <a:normAutofit fontScale="92500" lnSpcReduction="20000"/>
          </a:bodyPr>
          <a:lstStyle/>
          <a:p>
            <a:pPr marL="0" indent="0">
              <a:buNone/>
            </a:pPr>
            <a:r>
              <a:rPr lang="en-US" b="1" dirty="0"/>
              <a:t>Videos</a:t>
            </a:r>
            <a:endParaRPr lang="en-US" dirty="0"/>
          </a:p>
          <a:p>
            <a:r>
              <a:rPr lang="en-US" dirty="0"/>
              <a:t> Dr. Erica Gault – a scholar of Black religion and culture – is an Assistant Professor of Africana Studies at the College of Humanities.  John 20:24-28</a:t>
            </a:r>
          </a:p>
          <a:p>
            <a:pPr marL="0" indent="0">
              <a:buNone/>
            </a:pPr>
            <a:r>
              <a:rPr lang="en-US" dirty="0">
                <a:hlinkClick r:id="rId2"/>
              </a:rPr>
              <a:t>https://fb.watch/65-HtBmg5G/</a:t>
            </a:r>
            <a:endParaRPr lang="en-US" dirty="0"/>
          </a:p>
          <a:p>
            <a:r>
              <a:rPr lang="en-US" dirty="0"/>
              <a:t>Move the Race Conversation Forward</a:t>
            </a:r>
          </a:p>
          <a:p>
            <a:pPr marL="0" indent="0">
              <a:buNone/>
            </a:pPr>
            <a:r>
              <a:rPr lang="en-US" dirty="0">
                <a:hlinkClick r:id="rId3"/>
              </a:rPr>
              <a:t>https://www.youtube.com/watch?v=LjGQaz1u3V4</a:t>
            </a:r>
            <a:endParaRPr lang="en-US" dirty="0"/>
          </a:p>
          <a:p>
            <a:r>
              <a:rPr lang="en-US" dirty="0"/>
              <a:t>How to overcome</a:t>
            </a:r>
            <a:endParaRPr lang="en-US" noProof="1"/>
          </a:p>
          <a:p>
            <a:pPr marL="0" indent="0">
              <a:buNone/>
            </a:pPr>
            <a:r>
              <a:rPr lang="en-US" noProof="1">
                <a:hlinkClick r:id="rId4"/>
              </a:rPr>
              <a:t>https://www.ted.com/talks/verna_myers_how_to_overcome_our_biases_walk_boldly_toward_them#t-5275</a:t>
            </a:r>
            <a:r>
              <a:rPr lang="en-US" noProof="1"/>
              <a:t> </a:t>
            </a:r>
          </a:p>
          <a:p>
            <a:pPr marL="0" indent="0">
              <a:buNone/>
            </a:pPr>
            <a:endParaRPr lang="en-US" noProof="1"/>
          </a:p>
          <a:p>
            <a:pPr marL="0" indent="0">
              <a:buNone/>
            </a:pPr>
            <a:r>
              <a:rPr lang="en-US" b="1" noProof="1"/>
              <a:t>Books</a:t>
            </a:r>
          </a:p>
          <a:p>
            <a:pPr>
              <a:buFontTx/>
              <a:buChar char="-"/>
            </a:pPr>
            <a:r>
              <a:rPr lang="en-US" noProof="1"/>
              <a:t>The Color of Compromise by Jemar Tisby</a:t>
            </a:r>
          </a:p>
          <a:p>
            <a:pPr>
              <a:buFontTx/>
              <a:buChar char="-"/>
            </a:pPr>
            <a:r>
              <a:rPr lang="en-US" noProof="1"/>
              <a:t>The Good White Racist by Kerry Connelly (confronting your role in injustice)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2233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82DF-6CCC-0249-A7DC-543B5AEE6063}"/>
              </a:ext>
            </a:extLst>
          </p:cNvPr>
          <p:cNvSpPr>
            <a:spLocks noGrp="1"/>
          </p:cNvSpPr>
          <p:nvPr>
            <p:ph type="title"/>
          </p:nvPr>
        </p:nvSpPr>
        <p:spPr/>
        <p:txBody>
          <a:bodyPr/>
          <a:lstStyle/>
          <a:p>
            <a:r>
              <a:rPr lang="en-US" dirty="0"/>
              <a:t>							Team 6</a:t>
            </a:r>
          </a:p>
        </p:txBody>
      </p:sp>
      <p:sp>
        <p:nvSpPr>
          <p:cNvPr id="3" name="Content Placeholder 2">
            <a:extLst>
              <a:ext uri="{FF2B5EF4-FFF2-40B4-BE49-F238E27FC236}">
                <a16:creationId xmlns:a16="http://schemas.microsoft.com/office/drawing/2014/main" id="{231DC64A-F846-5A49-B969-90E606972A52}"/>
              </a:ext>
            </a:extLst>
          </p:cNvPr>
          <p:cNvSpPr>
            <a:spLocks noGrp="1"/>
          </p:cNvSpPr>
          <p:nvPr>
            <p:ph idx="1"/>
          </p:nvPr>
        </p:nvSpPr>
        <p:spPr/>
        <p:txBody>
          <a:bodyPr/>
          <a:lstStyle/>
          <a:p>
            <a:r>
              <a:rPr lang="en-US" dirty="0"/>
              <a:t>Barbara </a:t>
            </a:r>
            <a:r>
              <a:rPr lang="en-US" noProof="1"/>
              <a:t>Ahlquist, Lafayette Orinda Presbyterian</a:t>
            </a:r>
          </a:p>
          <a:p>
            <a:r>
              <a:rPr lang="en-US" noProof="1"/>
              <a:t>Berni Schuhmann, St. Andrew Presbyterian Pacifica</a:t>
            </a:r>
          </a:p>
          <a:p>
            <a:r>
              <a:rPr lang="en-US" noProof="1"/>
              <a:t>Leigh Ann Bandet, Christ Church, Berkeley</a:t>
            </a:r>
          </a:p>
          <a:p>
            <a:r>
              <a:rPr lang="en-US" noProof="1"/>
              <a:t>Evangeline Pua, GKI (Indonesian Presbyterian Church) </a:t>
            </a:r>
          </a:p>
          <a:p>
            <a:r>
              <a:rPr lang="en-US" noProof="1"/>
              <a:t>Pamela Mirabella, First Presbyterian </a:t>
            </a:r>
            <a:r>
              <a:rPr lang="en-US" dirty="0"/>
              <a:t>Church of Berkeley</a:t>
            </a:r>
          </a:p>
          <a:p>
            <a:r>
              <a:rPr lang="en-US" dirty="0"/>
              <a:t>Arlene Gordon, the member of the Presbytery, an Honorably Retired Minister of Word </a:t>
            </a:r>
            <a:r>
              <a:rPr lang="en-US"/>
              <a:t>and Sacrament</a:t>
            </a:r>
            <a:endParaRPr lang="en-US" dirty="0"/>
          </a:p>
        </p:txBody>
      </p:sp>
    </p:spTree>
    <p:extLst>
      <p:ext uri="{BB962C8B-B14F-4D97-AF65-F5344CB8AC3E}">
        <p14:creationId xmlns:p14="http://schemas.microsoft.com/office/powerpoint/2010/main" val="342106376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857</TotalTime>
  <Words>921</Words>
  <Application>Microsoft Macintosh PowerPoint</Application>
  <PresentationFormat>Widescreen</PresentationFormat>
  <Paragraphs>67</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Wisp</vt:lpstr>
      <vt:lpstr>Team 6 Campaign </vt:lpstr>
      <vt:lpstr>Target Audience</vt:lpstr>
      <vt:lpstr>Goals</vt:lpstr>
      <vt:lpstr>Initial Strategy</vt:lpstr>
      <vt:lpstr>Potential Strategies for Expanding to Church Wide Awareness</vt:lpstr>
      <vt:lpstr>PowerPoint Presentation</vt:lpstr>
      <vt:lpstr>Sharing Challenges</vt:lpstr>
      <vt:lpstr>Resources</vt:lpstr>
      <vt:lpstr>       Team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6 Campaign </dc:title>
  <dc:creator>Microsoft Office User</dc:creator>
  <cp:lastModifiedBy>Microsoft Office User</cp:lastModifiedBy>
  <cp:revision>28</cp:revision>
  <dcterms:created xsi:type="dcterms:W3CDTF">2021-06-18T15:48:44Z</dcterms:created>
  <dcterms:modified xsi:type="dcterms:W3CDTF">2021-06-25T22:17:08Z</dcterms:modified>
</cp:coreProperties>
</file>