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iNvZNBlAq3wVC5+L9PfEEyLprx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10d31e94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10d31e9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10d31e94e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10d31e94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10d31e94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e10d31e94e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What Lies Between Us?</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Group 2 Project Results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Goal and Message</a:t>
            </a:r>
            <a:endParaRPr/>
          </a:p>
        </p:txBody>
      </p:sp>
      <p:sp>
        <p:nvSpPr>
          <p:cNvPr id="91" name="Google Shape;91;p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a:t>Our audience – Individual church congregations</a:t>
            </a:r>
            <a:endParaRPr/>
          </a:p>
          <a:p>
            <a:pPr indent="-215265" lvl="0" marL="228600" rtl="0" algn="l">
              <a:lnSpc>
                <a:spcPct val="90000"/>
              </a:lnSpc>
              <a:spcBef>
                <a:spcPts val="1000"/>
              </a:spcBef>
              <a:spcAft>
                <a:spcPts val="0"/>
              </a:spcAft>
              <a:buClr>
                <a:schemeClr val="dk1"/>
              </a:buClr>
              <a:buSzPct val="100000"/>
              <a:buChar char="•"/>
            </a:pPr>
            <a:r>
              <a:rPr lang="en-US"/>
              <a:t>Goal – To equip ourselves and our loved ones with the tools we need to make a difference and not cause harm and to educate our congregants how some of our coded language can affect others.</a:t>
            </a:r>
            <a:endParaRPr/>
          </a:p>
          <a:p>
            <a:pPr indent="-215265" lvl="0" marL="228600" rtl="0" algn="l">
              <a:lnSpc>
                <a:spcPct val="90000"/>
              </a:lnSpc>
              <a:spcBef>
                <a:spcPts val="1000"/>
              </a:spcBef>
              <a:spcAft>
                <a:spcPts val="0"/>
              </a:spcAft>
              <a:buClr>
                <a:schemeClr val="dk1"/>
              </a:buClr>
              <a:buSzPct val="100000"/>
              <a:buChar char="•"/>
            </a:pPr>
            <a:r>
              <a:rPr lang="en-US"/>
              <a:t>Message</a:t>
            </a:r>
            <a:endParaRPr/>
          </a:p>
          <a:p>
            <a:pPr indent="-217170" lvl="1" marL="685800" rtl="0" algn="l">
              <a:lnSpc>
                <a:spcPct val="90000"/>
              </a:lnSpc>
              <a:spcBef>
                <a:spcPts val="500"/>
              </a:spcBef>
              <a:spcAft>
                <a:spcPts val="0"/>
              </a:spcAft>
              <a:buClr>
                <a:schemeClr val="dk1"/>
              </a:buClr>
              <a:buSzPct val="100000"/>
              <a:buChar char="•"/>
            </a:pPr>
            <a:r>
              <a:rPr lang="en-US"/>
              <a:t>Jesus said to “Love thy neighbor as thyself”.  Who is my neighbor? Why would anyone want to be my neighbor?</a:t>
            </a:r>
            <a:endParaRPr/>
          </a:p>
          <a:p>
            <a:pPr indent="-217170" lvl="1" marL="685800" rtl="0" algn="l">
              <a:lnSpc>
                <a:spcPct val="90000"/>
              </a:lnSpc>
              <a:spcBef>
                <a:spcPts val="500"/>
              </a:spcBef>
              <a:spcAft>
                <a:spcPts val="0"/>
              </a:spcAft>
              <a:buClr>
                <a:schemeClr val="dk1"/>
              </a:buClr>
              <a:buSzPct val="100000"/>
              <a:buChar char="•"/>
            </a:pPr>
            <a:r>
              <a:rPr lang="en-US"/>
              <a:t>How coded language (CL) can impede my relationship with my neighbor.</a:t>
            </a:r>
            <a:endParaRPr/>
          </a:p>
          <a:p>
            <a:pPr indent="-219075" lvl="2" marL="1143000" rtl="0" algn="l">
              <a:lnSpc>
                <a:spcPct val="90000"/>
              </a:lnSpc>
              <a:spcBef>
                <a:spcPts val="500"/>
              </a:spcBef>
              <a:spcAft>
                <a:spcPts val="0"/>
              </a:spcAft>
              <a:buClr>
                <a:schemeClr val="dk1"/>
              </a:buClr>
              <a:buSzPct val="100000"/>
              <a:buChar char="•"/>
            </a:pPr>
            <a:r>
              <a:rPr lang="en-US"/>
              <a:t>CL is substituting terms describing racial identity with seemingly race-neutral terms that disguise explicit and/or implicit racial animus.</a:t>
            </a:r>
            <a:endParaRPr/>
          </a:p>
          <a:p>
            <a:pPr indent="-219075" lvl="2" marL="1143000" rtl="0" algn="l">
              <a:lnSpc>
                <a:spcPct val="90000"/>
              </a:lnSpc>
              <a:spcBef>
                <a:spcPts val="500"/>
              </a:spcBef>
              <a:spcAft>
                <a:spcPts val="0"/>
              </a:spcAft>
              <a:buClr>
                <a:schemeClr val="dk1"/>
              </a:buClr>
              <a:buSzPct val="100000"/>
              <a:buChar char="•"/>
            </a:pPr>
            <a:r>
              <a:rPr lang="en-US"/>
              <a:t>It injects language that triggers racial stereotypes and other negative associations without the stigma of explicit racism.</a:t>
            </a:r>
            <a:endParaRPr/>
          </a:p>
          <a:p>
            <a:pPr indent="-219075" lvl="2" marL="1143000" rtl="0" algn="l">
              <a:lnSpc>
                <a:spcPct val="90000"/>
              </a:lnSpc>
              <a:spcBef>
                <a:spcPts val="500"/>
              </a:spcBef>
              <a:spcAft>
                <a:spcPts val="0"/>
              </a:spcAft>
              <a:buClr>
                <a:schemeClr val="dk1"/>
              </a:buClr>
              <a:buSzPct val="100000"/>
              <a:buChar char="•"/>
            </a:pPr>
            <a:r>
              <a:rPr lang="en-US"/>
              <a:t>Some examples on the next two slides</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e10d31e94e_0_0"/>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97" name="Google Shape;97;ge10d31e94e_0_0"/>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98" name="Google Shape;98;ge10d31e94e_0_0"/>
          <p:cNvPicPr preferRelativeResize="0"/>
          <p:nvPr/>
        </p:nvPicPr>
        <p:blipFill>
          <a:blip r:embed="rId3">
            <a:alphaModFix/>
          </a:blip>
          <a:stretch>
            <a:fillRect/>
          </a:stretch>
        </p:blipFill>
        <p:spPr>
          <a:xfrm>
            <a:off x="1" y="0"/>
            <a:ext cx="12192001" cy="6858000"/>
          </a:xfrm>
          <a:prstGeom prst="rect">
            <a:avLst/>
          </a:prstGeom>
          <a:noFill/>
          <a:ln>
            <a:noFill/>
          </a:ln>
        </p:spPr>
      </p:pic>
      <p:sp>
        <p:nvSpPr>
          <p:cNvPr id="99" name="Google Shape;99;ge10d31e94e_0_0"/>
          <p:cNvSpPr txBox="1"/>
          <p:nvPr/>
        </p:nvSpPr>
        <p:spPr>
          <a:xfrm>
            <a:off x="1023450" y="476300"/>
            <a:ext cx="3008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“Law and Order”</a:t>
            </a:r>
            <a:endParaRPr b="1" sz="2400">
              <a:solidFill>
                <a:schemeClr val="lt1"/>
              </a:solidFill>
              <a:latin typeface="Calibri"/>
              <a:ea typeface="Calibri"/>
              <a:cs typeface="Calibri"/>
              <a:sym typeface="Calibri"/>
            </a:endParaRPr>
          </a:p>
        </p:txBody>
      </p:sp>
      <p:sp>
        <p:nvSpPr>
          <p:cNvPr id="100" name="Google Shape;100;ge10d31e94e_0_0"/>
          <p:cNvSpPr txBox="1"/>
          <p:nvPr/>
        </p:nvSpPr>
        <p:spPr>
          <a:xfrm>
            <a:off x="6006175" y="3217475"/>
            <a:ext cx="493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“There is only one human race”</a:t>
            </a:r>
            <a:endParaRPr b="1" sz="2400">
              <a:solidFill>
                <a:schemeClr val="lt1"/>
              </a:solidFill>
              <a:latin typeface="Calibri"/>
              <a:ea typeface="Calibri"/>
              <a:cs typeface="Calibri"/>
              <a:sym typeface="Calibri"/>
            </a:endParaRPr>
          </a:p>
        </p:txBody>
      </p:sp>
      <p:sp>
        <p:nvSpPr>
          <p:cNvPr id="101" name="Google Shape;101;ge10d31e94e_0_0"/>
          <p:cNvSpPr txBox="1"/>
          <p:nvPr/>
        </p:nvSpPr>
        <p:spPr>
          <a:xfrm>
            <a:off x="1722775" y="1497850"/>
            <a:ext cx="3192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“All lives matter”</a:t>
            </a:r>
            <a:endParaRPr b="1" sz="2400">
              <a:solidFill>
                <a:schemeClr val="lt1"/>
              </a:solidFill>
              <a:latin typeface="Calibri"/>
              <a:ea typeface="Calibri"/>
              <a:cs typeface="Calibri"/>
              <a:sym typeface="Calibri"/>
            </a:endParaRPr>
          </a:p>
        </p:txBody>
      </p:sp>
      <p:sp>
        <p:nvSpPr>
          <p:cNvPr id="102" name="Google Shape;102;ge10d31e94e_0_0"/>
          <p:cNvSpPr txBox="1"/>
          <p:nvPr/>
        </p:nvSpPr>
        <p:spPr>
          <a:xfrm>
            <a:off x="990625" y="3369475"/>
            <a:ext cx="4656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“You don’t have an accent!”</a:t>
            </a:r>
            <a:endParaRPr b="1" sz="2400">
              <a:solidFill>
                <a:schemeClr val="lt1"/>
              </a:solidFill>
              <a:latin typeface="Calibri"/>
              <a:ea typeface="Calibri"/>
              <a:cs typeface="Calibri"/>
              <a:sym typeface="Calibri"/>
            </a:endParaRPr>
          </a:p>
        </p:txBody>
      </p:sp>
      <p:sp>
        <p:nvSpPr>
          <p:cNvPr id="103" name="Google Shape;103;ge10d31e94e_0_0"/>
          <p:cNvSpPr txBox="1"/>
          <p:nvPr/>
        </p:nvSpPr>
        <p:spPr>
          <a:xfrm>
            <a:off x="6608575" y="2353963"/>
            <a:ext cx="373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“You’re so articulate! ”</a:t>
            </a:r>
            <a:endParaRPr b="1" sz="2400">
              <a:solidFill>
                <a:schemeClr val="lt1"/>
              </a:solidFill>
              <a:latin typeface="Calibri"/>
              <a:ea typeface="Calibri"/>
              <a:cs typeface="Calibri"/>
              <a:sym typeface="Calibri"/>
            </a:endParaRPr>
          </a:p>
        </p:txBody>
      </p:sp>
      <p:sp>
        <p:nvSpPr>
          <p:cNvPr id="104" name="Google Shape;104;ge10d31e94e_0_0"/>
          <p:cNvSpPr txBox="1"/>
          <p:nvPr/>
        </p:nvSpPr>
        <p:spPr>
          <a:xfrm>
            <a:off x="6608575" y="5154200"/>
            <a:ext cx="4449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“Where are you really from? ”</a:t>
            </a:r>
            <a:endParaRPr b="1" sz="2400">
              <a:solidFill>
                <a:schemeClr val="lt1"/>
              </a:solidFill>
              <a:latin typeface="Calibri"/>
              <a:ea typeface="Calibri"/>
              <a:cs typeface="Calibri"/>
              <a:sym typeface="Calibri"/>
            </a:endParaRPr>
          </a:p>
        </p:txBody>
      </p:sp>
      <p:sp>
        <p:nvSpPr>
          <p:cNvPr id="105" name="Google Shape;105;ge10d31e94e_0_0"/>
          <p:cNvSpPr txBox="1"/>
          <p:nvPr/>
        </p:nvSpPr>
        <p:spPr>
          <a:xfrm>
            <a:off x="1139250" y="5039025"/>
            <a:ext cx="414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“We need qualified people.”</a:t>
            </a:r>
            <a:endParaRPr b="1" sz="2400">
              <a:solidFill>
                <a:schemeClr val="lt1"/>
              </a:solidFill>
              <a:latin typeface="Calibri"/>
              <a:ea typeface="Calibri"/>
              <a:cs typeface="Calibri"/>
              <a:sym typeface="Calibri"/>
            </a:endParaRPr>
          </a:p>
        </p:txBody>
      </p:sp>
      <p:sp>
        <p:nvSpPr>
          <p:cNvPr id="106" name="Google Shape;106;ge10d31e94e_0_0"/>
          <p:cNvSpPr txBox="1"/>
          <p:nvPr/>
        </p:nvSpPr>
        <p:spPr>
          <a:xfrm>
            <a:off x="6935475" y="4334988"/>
            <a:ext cx="414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“Is your hair real?”</a:t>
            </a:r>
            <a:endParaRPr b="1" sz="2400">
              <a:solidFill>
                <a:schemeClr val="lt1"/>
              </a:solidFill>
              <a:latin typeface="Calibri"/>
              <a:ea typeface="Calibri"/>
              <a:cs typeface="Calibri"/>
              <a:sym typeface="Calibri"/>
            </a:endParaRPr>
          </a:p>
        </p:txBody>
      </p:sp>
      <p:sp>
        <p:nvSpPr>
          <p:cNvPr id="107" name="Google Shape;107;ge10d31e94e_0_0"/>
          <p:cNvSpPr txBox="1"/>
          <p:nvPr/>
        </p:nvSpPr>
        <p:spPr>
          <a:xfrm>
            <a:off x="1524000" y="2457788"/>
            <a:ext cx="337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“I grew up sheltered.”</a:t>
            </a:r>
            <a:endParaRPr b="1" sz="2400">
              <a:solidFill>
                <a:schemeClr val="lt1"/>
              </a:solidFill>
              <a:latin typeface="Calibri"/>
              <a:ea typeface="Calibri"/>
              <a:cs typeface="Calibri"/>
              <a:sym typeface="Calibri"/>
            </a:endParaRPr>
          </a:p>
        </p:txBody>
      </p:sp>
      <p:sp>
        <p:nvSpPr>
          <p:cNvPr id="108" name="Google Shape;108;ge10d31e94e_0_0"/>
          <p:cNvSpPr txBox="1"/>
          <p:nvPr/>
        </p:nvSpPr>
        <p:spPr>
          <a:xfrm>
            <a:off x="5108125" y="476300"/>
            <a:ext cx="6120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“That is a “sketchy” neighborhood, isn’t it?”</a:t>
            </a:r>
            <a:endParaRPr b="1" sz="2400">
              <a:solidFill>
                <a:schemeClr val="lt1"/>
              </a:solidFill>
              <a:latin typeface="Calibri"/>
              <a:ea typeface="Calibri"/>
              <a:cs typeface="Calibri"/>
              <a:sym typeface="Calibri"/>
            </a:endParaRPr>
          </a:p>
        </p:txBody>
      </p:sp>
      <p:sp>
        <p:nvSpPr>
          <p:cNvPr id="109" name="Google Shape;109;ge10d31e94e_0_0"/>
          <p:cNvSpPr txBox="1"/>
          <p:nvPr/>
        </p:nvSpPr>
        <p:spPr>
          <a:xfrm>
            <a:off x="1722775" y="6201350"/>
            <a:ext cx="978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10" name="Google Shape;110;ge10d31e94e_0_0"/>
          <p:cNvSpPr txBox="1"/>
          <p:nvPr/>
        </p:nvSpPr>
        <p:spPr>
          <a:xfrm>
            <a:off x="1814575" y="4204238"/>
            <a:ext cx="3008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“Urban”</a:t>
            </a:r>
            <a:endParaRPr b="1" sz="2400">
              <a:solidFill>
                <a:schemeClr val="lt1"/>
              </a:solidFill>
              <a:latin typeface="Calibri"/>
              <a:ea typeface="Calibri"/>
              <a:cs typeface="Calibri"/>
              <a:sym typeface="Calibri"/>
            </a:endParaRPr>
          </a:p>
        </p:txBody>
      </p:sp>
      <p:sp>
        <p:nvSpPr>
          <p:cNvPr id="111" name="Google Shape;111;ge10d31e94e_0_0"/>
          <p:cNvSpPr txBox="1"/>
          <p:nvPr/>
        </p:nvSpPr>
        <p:spPr>
          <a:xfrm>
            <a:off x="4823275" y="5973400"/>
            <a:ext cx="3008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“Underprivileged”</a:t>
            </a:r>
            <a:endParaRPr b="1" sz="2400">
              <a:solidFill>
                <a:schemeClr val="lt1"/>
              </a:solidFill>
              <a:latin typeface="Calibri"/>
              <a:ea typeface="Calibri"/>
              <a:cs typeface="Calibri"/>
              <a:sym typeface="Calibri"/>
            </a:endParaRPr>
          </a:p>
        </p:txBody>
      </p:sp>
      <p:sp>
        <p:nvSpPr>
          <p:cNvPr id="112" name="Google Shape;112;ge10d31e94e_0_0"/>
          <p:cNvSpPr txBox="1"/>
          <p:nvPr/>
        </p:nvSpPr>
        <p:spPr>
          <a:xfrm>
            <a:off x="6608575" y="1280738"/>
            <a:ext cx="3008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“Ghetto”</a:t>
            </a:r>
            <a:endParaRPr b="1"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0"/>
                                        <p:tgtEl>
                                          <p:spTgt spid="99"/>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0"/>
                                        <p:tgtEl>
                                          <p:spTgt spid="108"/>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0"/>
                                        <p:tgtEl>
                                          <p:spTgt spid="101"/>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0"/>
                                        <p:tgtEl>
                                          <p:spTgt spid="112"/>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0"/>
                                        <p:tgtEl>
                                          <p:spTgt spid="107"/>
                                        </p:tgtEl>
                                      </p:cBhvr>
                                    </p:animEffec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0"/>
                                        <p:tgtEl>
                                          <p:spTgt spid="103"/>
                                        </p:tgtEl>
                                      </p:cBhvr>
                                    </p:animEffect>
                                  </p:childTnLst>
                                </p:cTn>
                              </p:par>
                            </p:childTnLst>
                          </p:cTn>
                        </p:par>
                        <p:par>
                          <p:cTn fill="hold">
                            <p:stCondLst>
                              <p:cond delay="300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0"/>
                                        <p:tgtEl>
                                          <p:spTgt spid="102"/>
                                        </p:tgtEl>
                                      </p:cBhvr>
                                    </p:animEffect>
                                  </p:childTnLst>
                                </p:cTn>
                              </p:par>
                            </p:childTnLst>
                          </p:cTn>
                        </p:par>
                        <p:par>
                          <p:cTn fill="hold">
                            <p:stCondLst>
                              <p:cond delay="3500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0"/>
                                        <p:tgtEl>
                                          <p:spTgt spid="100"/>
                                        </p:tgtEl>
                                      </p:cBhvr>
                                    </p:animEffect>
                                  </p:childTnLst>
                                </p:cTn>
                              </p:par>
                            </p:childTnLst>
                          </p:cTn>
                        </p:par>
                        <p:par>
                          <p:cTn fill="hold">
                            <p:stCondLst>
                              <p:cond delay="40000"/>
                            </p:stCondLst>
                            <p:childTnLst>
                              <p:par>
                                <p:cTn fill="hold" nodeType="after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par>
                          <p:cTn fill="hold">
                            <p:stCondLst>
                              <p:cond delay="45000"/>
                            </p:stCondLst>
                            <p:childTnLst>
                              <p:par>
                                <p:cTn fill="hold" nodeType="after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0"/>
                                        <p:tgtEl>
                                          <p:spTgt spid="106"/>
                                        </p:tgtEl>
                                      </p:cBhvr>
                                    </p:animEffect>
                                  </p:childTnLst>
                                </p:cTn>
                              </p:par>
                            </p:childTnLst>
                          </p:cTn>
                        </p:par>
                        <p:par>
                          <p:cTn fill="hold">
                            <p:stCondLst>
                              <p:cond delay="50000"/>
                            </p:stCondLst>
                            <p:childTnLst>
                              <p:par>
                                <p:cTn fill="hold" nodeType="after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0"/>
                                        <p:tgtEl>
                                          <p:spTgt spid="105"/>
                                        </p:tgtEl>
                                      </p:cBhvr>
                                    </p:animEffect>
                                  </p:childTnLst>
                                </p:cTn>
                              </p:par>
                            </p:childTnLst>
                          </p:cTn>
                        </p:par>
                        <p:par>
                          <p:cTn fill="hold">
                            <p:stCondLst>
                              <p:cond delay="55000"/>
                            </p:stCondLst>
                            <p:childTnLst>
                              <p:par>
                                <p:cTn fill="hold" nodeType="after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0"/>
                                        <p:tgtEl>
                                          <p:spTgt spid="104"/>
                                        </p:tgtEl>
                                      </p:cBhvr>
                                    </p:animEffect>
                                  </p:childTnLst>
                                </p:cTn>
                              </p:par>
                            </p:childTnLst>
                          </p:cTn>
                        </p:par>
                        <p:par>
                          <p:cTn fill="hold">
                            <p:stCondLst>
                              <p:cond delay="600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e10d31e94e_0_71"/>
          <p:cNvSpPr txBox="1"/>
          <p:nvPr>
            <p:ph type="ctrTitle"/>
          </p:nvPr>
        </p:nvSpPr>
        <p:spPr>
          <a:xfrm>
            <a:off x="1524000" y="1122377"/>
            <a:ext cx="8819100" cy="30819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b="1" lang="en-US" sz="20000"/>
              <a:t>RACISM</a:t>
            </a:r>
            <a:endParaRPr b="1" sz="20000"/>
          </a:p>
        </p:txBody>
      </p:sp>
      <p:sp>
        <p:nvSpPr>
          <p:cNvPr id="118" name="Google Shape;118;ge10d31e94e_0_71"/>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119" name="Google Shape;119;ge10d31e94e_0_71"/>
          <p:cNvPicPr preferRelativeResize="0"/>
          <p:nvPr/>
        </p:nvPicPr>
        <p:blipFill>
          <a:blip r:embed="rId3">
            <a:alphaModFix/>
          </a:blip>
          <a:stretch>
            <a:fillRect/>
          </a:stretch>
        </p:blipFill>
        <p:spPr>
          <a:xfrm>
            <a:off x="1" y="0"/>
            <a:ext cx="12192001" cy="6858000"/>
          </a:xfrm>
          <a:prstGeom prst="rect">
            <a:avLst/>
          </a:prstGeom>
          <a:noFill/>
          <a:ln>
            <a:noFill/>
          </a:ln>
        </p:spPr>
      </p:pic>
      <p:sp>
        <p:nvSpPr>
          <p:cNvPr id="120" name="Google Shape;120;ge10d31e94e_0_71"/>
          <p:cNvSpPr txBox="1"/>
          <p:nvPr/>
        </p:nvSpPr>
        <p:spPr>
          <a:xfrm>
            <a:off x="1023450" y="476300"/>
            <a:ext cx="3008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“Law and Order”</a:t>
            </a:r>
            <a:endParaRPr b="1" sz="2400">
              <a:solidFill>
                <a:schemeClr val="lt1"/>
              </a:solidFill>
              <a:latin typeface="Calibri"/>
              <a:ea typeface="Calibri"/>
              <a:cs typeface="Calibri"/>
              <a:sym typeface="Calibri"/>
            </a:endParaRPr>
          </a:p>
        </p:txBody>
      </p:sp>
      <p:sp>
        <p:nvSpPr>
          <p:cNvPr id="121" name="Google Shape;121;ge10d31e94e_0_71"/>
          <p:cNvSpPr txBox="1"/>
          <p:nvPr/>
        </p:nvSpPr>
        <p:spPr>
          <a:xfrm>
            <a:off x="6006175" y="3217475"/>
            <a:ext cx="493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“There is only one human race”</a:t>
            </a:r>
            <a:endParaRPr b="1" sz="2400">
              <a:solidFill>
                <a:schemeClr val="lt1"/>
              </a:solidFill>
              <a:latin typeface="Calibri"/>
              <a:ea typeface="Calibri"/>
              <a:cs typeface="Calibri"/>
              <a:sym typeface="Calibri"/>
            </a:endParaRPr>
          </a:p>
        </p:txBody>
      </p:sp>
      <p:sp>
        <p:nvSpPr>
          <p:cNvPr id="122" name="Google Shape;122;ge10d31e94e_0_71"/>
          <p:cNvSpPr txBox="1"/>
          <p:nvPr/>
        </p:nvSpPr>
        <p:spPr>
          <a:xfrm>
            <a:off x="1722775" y="1497850"/>
            <a:ext cx="3192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“All lives matter”</a:t>
            </a:r>
            <a:endParaRPr b="1" sz="2400">
              <a:solidFill>
                <a:schemeClr val="lt1"/>
              </a:solidFill>
              <a:latin typeface="Calibri"/>
              <a:ea typeface="Calibri"/>
              <a:cs typeface="Calibri"/>
              <a:sym typeface="Calibri"/>
            </a:endParaRPr>
          </a:p>
        </p:txBody>
      </p:sp>
      <p:sp>
        <p:nvSpPr>
          <p:cNvPr id="123" name="Google Shape;123;ge10d31e94e_0_71"/>
          <p:cNvSpPr txBox="1"/>
          <p:nvPr/>
        </p:nvSpPr>
        <p:spPr>
          <a:xfrm>
            <a:off x="990625" y="3369475"/>
            <a:ext cx="4656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“You don’t have an accent!”</a:t>
            </a:r>
            <a:endParaRPr b="1" sz="2400">
              <a:solidFill>
                <a:schemeClr val="lt1"/>
              </a:solidFill>
              <a:latin typeface="Calibri"/>
              <a:ea typeface="Calibri"/>
              <a:cs typeface="Calibri"/>
              <a:sym typeface="Calibri"/>
            </a:endParaRPr>
          </a:p>
        </p:txBody>
      </p:sp>
      <p:sp>
        <p:nvSpPr>
          <p:cNvPr id="124" name="Google Shape;124;ge10d31e94e_0_71"/>
          <p:cNvSpPr txBox="1"/>
          <p:nvPr/>
        </p:nvSpPr>
        <p:spPr>
          <a:xfrm>
            <a:off x="6608575" y="2353963"/>
            <a:ext cx="373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“You’re so articulate! ”</a:t>
            </a:r>
            <a:endParaRPr b="1" sz="2400">
              <a:solidFill>
                <a:schemeClr val="lt1"/>
              </a:solidFill>
              <a:latin typeface="Calibri"/>
              <a:ea typeface="Calibri"/>
              <a:cs typeface="Calibri"/>
              <a:sym typeface="Calibri"/>
            </a:endParaRPr>
          </a:p>
        </p:txBody>
      </p:sp>
      <p:sp>
        <p:nvSpPr>
          <p:cNvPr id="125" name="Google Shape;125;ge10d31e94e_0_71"/>
          <p:cNvSpPr txBox="1"/>
          <p:nvPr/>
        </p:nvSpPr>
        <p:spPr>
          <a:xfrm>
            <a:off x="6608575" y="5154200"/>
            <a:ext cx="4449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“Where are you really from? ”</a:t>
            </a:r>
            <a:endParaRPr b="1" sz="2400">
              <a:solidFill>
                <a:schemeClr val="lt1"/>
              </a:solidFill>
              <a:latin typeface="Calibri"/>
              <a:ea typeface="Calibri"/>
              <a:cs typeface="Calibri"/>
              <a:sym typeface="Calibri"/>
            </a:endParaRPr>
          </a:p>
        </p:txBody>
      </p:sp>
      <p:sp>
        <p:nvSpPr>
          <p:cNvPr id="126" name="Google Shape;126;ge10d31e94e_0_71"/>
          <p:cNvSpPr txBox="1"/>
          <p:nvPr/>
        </p:nvSpPr>
        <p:spPr>
          <a:xfrm>
            <a:off x="1139250" y="5039025"/>
            <a:ext cx="414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“We need qualified people.”</a:t>
            </a:r>
            <a:endParaRPr b="1" sz="2400">
              <a:solidFill>
                <a:schemeClr val="lt1"/>
              </a:solidFill>
              <a:latin typeface="Calibri"/>
              <a:ea typeface="Calibri"/>
              <a:cs typeface="Calibri"/>
              <a:sym typeface="Calibri"/>
            </a:endParaRPr>
          </a:p>
        </p:txBody>
      </p:sp>
      <p:sp>
        <p:nvSpPr>
          <p:cNvPr id="127" name="Google Shape;127;ge10d31e94e_0_71"/>
          <p:cNvSpPr txBox="1"/>
          <p:nvPr/>
        </p:nvSpPr>
        <p:spPr>
          <a:xfrm>
            <a:off x="6935475" y="4334988"/>
            <a:ext cx="414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“Is your hair real?”</a:t>
            </a:r>
            <a:endParaRPr b="1" sz="2400">
              <a:solidFill>
                <a:schemeClr val="lt1"/>
              </a:solidFill>
              <a:latin typeface="Calibri"/>
              <a:ea typeface="Calibri"/>
              <a:cs typeface="Calibri"/>
              <a:sym typeface="Calibri"/>
            </a:endParaRPr>
          </a:p>
        </p:txBody>
      </p:sp>
      <p:sp>
        <p:nvSpPr>
          <p:cNvPr id="128" name="Google Shape;128;ge10d31e94e_0_71"/>
          <p:cNvSpPr txBox="1"/>
          <p:nvPr/>
        </p:nvSpPr>
        <p:spPr>
          <a:xfrm>
            <a:off x="1524000" y="2457788"/>
            <a:ext cx="337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“I grew up sheltered.”</a:t>
            </a:r>
            <a:endParaRPr b="1" sz="2400">
              <a:solidFill>
                <a:schemeClr val="lt1"/>
              </a:solidFill>
              <a:latin typeface="Calibri"/>
              <a:ea typeface="Calibri"/>
              <a:cs typeface="Calibri"/>
              <a:sym typeface="Calibri"/>
            </a:endParaRPr>
          </a:p>
        </p:txBody>
      </p:sp>
      <p:sp>
        <p:nvSpPr>
          <p:cNvPr id="129" name="Google Shape;129;ge10d31e94e_0_71"/>
          <p:cNvSpPr txBox="1"/>
          <p:nvPr/>
        </p:nvSpPr>
        <p:spPr>
          <a:xfrm>
            <a:off x="5108125" y="476300"/>
            <a:ext cx="6120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“That is a “sketchy” neighborhood, isn’t it?”</a:t>
            </a:r>
            <a:endParaRPr b="1" sz="2400">
              <a:solidFill>
                <a:schemeClr val="lt1"/>
              </a:solidFill>
              <a:latin typeface="Calibri"/>
              <a:ea typeface="Calibri"/>
              <a:cs typeface="Calibri"/>
              <a:sym typeface="Calibri"/>
            </a:endParaRPr>
          </a:p>
        </p:txBody>
      </p:sp>
      <p:sp>
        <p:nvSpPr>
          <p:cNvPr id="130" name="Google Shape;130;ge10d31e94e_0_71"/>
          <p:cNvSpPr txBox="1"/>
          <p:nvPr/>
        </p:nvSpPr>
        <p:spPr>
          <a:xfrm>
            <a:off x="1722775" y="6201350"/>
            <a:ext cx="978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31" name="Google Shape;131;ge10d31e94e_0_71"/>
          <p:cNvSpPr txBox="1"/>
          <p:nvPr/>
        </p:nvSpPr>
        <p:spPr>
          <a:xfrm>
            <a:off x="1814575" y="4204238"/>
            <a:ext cx="3008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“Urban”</a:t>
            </a:r>
            <a:endParaRPr b="1" sz="2400">
              <a:solidFill>
                <a:schemeClr val="lt1"/>
              </a:solidFill>
              <a:latin typeface="Calibri"/>
              <a:ea typeface="Calibri"/>
              <a:cs typeface="Calibri"/>
              <a:sym typeface="Calibri"/>
            </a:endParaRPr>
          </a:p>
        </p:txBody>
      </p:sp>
      <p:sp>
        <p:nvSpPr>
          <p:cNvPr id="132" name="Google Shape;132;ge10d31e94e_0_71"/>
          <p:cNvSpPr txBox="1"/>
          <p:nvPr/>
        </p:nvSpPr>
        <p:spPr>
          <a:xfrm>
            <a:off x="4823275" y="5973400"/>
            <a:ext cx="3008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“Underprivileged”</a:t>
            </a:r>
            <a:endParaRPr b="1" sz="2400">
              <a:solidFill>
                <a:schemeClr val="lt1"/>
              </a:solidFill>
              <a:latin typeface="Calibri"/>
              <a:ea typeface="Calibri"/>
              <a:cs typeface="Calibri"/>
              <a:sym typeface="Calibri"/>
            </a:endParaRPr>
          </a:p>
        </p:txBody>
      </p:sp>
      <p:sp>
        <p:nvSpPr>
          <p:cNvPr id="133" name="Google Shape;133;ge10d31e94e_0_71"/>
          <p:cNvSpPr txBox="1"/>
          <p:nvPr/>
        </p:nvSpPr>
        <p:spPr>
          <a:xfrm>
            <a:off x="6608575" y="1280738"/>
            <a:ext cx="3008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latin typeface="Calibri"/>
                <a:ea typeface="Calibri"/>
                <a:cs typeface="Calibri"/>
                <a:sym typeface="Calibri"/>
              </a:rPr>
              <a:t>“Ghetto”</a:t>
            </a:r>
            <a:endParaRPr b="1"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0"/>
                                        <p:tgtEl>
                                          <p:spTgt spid="120"/>
                                        </p:tgtEl>
                                      </p:cBhvr>
                                    </p:animEffect>
                                    <p:set>
                                      <p:cBhvr>
                                        <p:cTn dur="1" fill="hold">
                                          <p:stCondLst>
                                            <p:cond delay="5000"/>
                                          </p:stCondLst>
                                        </p:cTn>
                                        <p:tgtEl>
                                          <p:spTgt spid="1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129"/>
                                        </p:tgtEl>
                                      </p:cBhvr>
                                    </p:animEffect>
                                    <p:set>
                                      <p:cBhvr>
                                        <p:cTn dur="1" fill="hold">
                                          <p:stCondLst>
                                            <p:cond delay="5000"/>
                                          </p:stCondLst>
                                        </p:cTn>
                                        <p:tgtEl>
                                          <p:spTgt spid="1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122"/>
                                        </p:tgtEl>
                                      </p:cBhvr>
                                    </p:animEffect>
                                    <p:set>
                                      <p:cBhvr>
                                        <p:cTn dur="1" fill="hold">
                                          <p:stCondLst>
                                            <p:cond delay="5000"/>
                                          </p:stCondLst>
                                        </p:cTn>
                                        <p:tgtEl>
                                          <p:spTgt spid="12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133"/>
                                        </p:tgtEl>
                                      </p:cBhvr>
                                    </p:animEffect>
                                    <p:set>
                                      <p:cBhvr>
                                        <p:cTn dur="1" fill="hold">
                                          <p:stCondLst>
                                            <p:cond delay="5000"/>
                                          </p:stCondLst>
                                        </p:cTn>
                                        <p:tgtEl>
                                          <p:spTgt spid="13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128"/>
                                        </p:tgtEl>
                                      </p:cBhvr>
                                    </p:animEffect>
                                    <p:set>
                                      <p:cBhvr>
                                        <p:cTn dur="1" fill="hold">
                                          <p:stCondLst>
                                            <p:cond delay="5000"/>
                                          </p:stCondLst>
                                        </p:cTn>
                                        <p:tgtEl>
                                          <p:spTgt spid="12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124"/>
                                        </p:tgtEl>
                                      </p:cBhvr>
                                    </p:animEffect>
                                    <p:set>
                                      <p:cBhvr>
                                        <p:cTn dur="1" fill="hold">
                                          <p:stCondLst>
                                            <p:cond delay="5000"/>
                                          </p:stCondLst>
                                        </p:cTn>
                                        <p:tgtEl>
                                          <p:spTgt spid="12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123"/>
                                        </p:tgtEl>
                                      </p:cBhvr>
                                    </p:animEffect>
                                    <p:set>
                                      <p:cBhvr>
                                        <p:cTn dur="1" fill="hold">
                                          <p:stCondLst>
                                            <p:cond delay="5000"/>
                                          </p:stCondLst>
                                        </p:cTn>
                                        <p:tgtEl>
                                          <p:spTgt spid="1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121"/>
                                        </p:tgtEl>
                                      </p:cBhvr>
                                    </p:animEffect>
                                    <p:set>
                                      <p:cBhvr>
                                        <p:cTn dur="1" fill="hold">
                                          <p:stCondLst>
                                            <p:cond delay="5000"/>
                                          </p:stCondLst>
                                        </p:cTn>
                                        <p:tgtEl>
                                          <p:spTgt spid="1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131"/>
                                        </p:tgtEl>
                                      </p:cBhvr>
                                    </p:animEffect>
                                    <p:set>
                                      <p:cBhvr>
                                        <p:cTn dur="1" fill="hold">
                                          <p:stCondLst>
                                            <p:cond delay="5000"/>
                                          </p:stCondLst>
                                        </p:cTn>
                                        <p:tgtEl>
                                          <p:spTgt spid="1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127"/>
                                        </p:tgtEl>
                                      </p:cBhvr>
                                    </p:animEffect>
                                    <p:set>
                                      <p:cBhvr>
                                        <p:cTn dur="1" fill="hold">
                                          <p:stCondLst>
                                            <p:cond delay="5000"/>
                                          </p:stCondLst>
                                        </p:cTn>
                                        <p:tgtEl>
                                          <p:spTgt spid="1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126"/>
                                        </p:tgtEl>
                                      </p:cBhvr>
                                    </p:animEffect>
                                    <p:set>
                                      <p:cBhvr>
                                        <p:cTn dur="1" fill="hold">
                                          <p:stCondLst>
                                            <p:cond delay="5000"/>
                                          </p:stCondLst>
                                        </p:cTn>
                                        <p:tgtEl>
                                          <p:spTgt spid="1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125"/>
                                        </p:tgtEl>
                                      </p:cBhvr>
                                    </p:animEffect>
                                    <p:set>
                                      <p:cBhvr>
                                        <p:cTn dur="1" fill="hold">
                                          <p:stCondLst>
                                            <p:cond delay="5000"/>
                                          </p:stCondLst>
                                        </p:cTn>
                                        <p:tgtEl>
                                          <p:spTgt spid="12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132"/>
                                        </p:tgtEl>
                                      </p:cBhvr>
                                    </p:animEffect>
                                    <p:set>
                                      <p:cBhvr>
                                        <p:cTn dur="1" fill="hold">
                                          <p:stCondLst>
                                            <p:cond delay="5000"/>
                                          </p:stCondLst>
                                        </p:cTn>
                                        <p:tgtEl>
                                          <p:spTgt spid="1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119"/>
                                        </p:tgtEl>
                                      </p:cBhvr>
                                    </p:animEffect>
                                    <p:set>
                                      <p:cBhvr>
                                        <p:cTn dur="1" fill="hold">
                                          <p:stCondLst>
                                            <p:cond delay="5000"/>
                                          </p:stCondLst>
                                        </p:cTn>
                                        <p:tgtEl>
                                          <p:spTgt spid="1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Strategy</a:t>
            </a:r>
            <a:endParaRPr/>
          </a:p>
        </p:txBody>
      </p:sp>
      <p:sp>
        <p:nvSpPr>
          <p:cNvPr id="139" name="Google Shape;13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As we build our capacity to engage in courageous conversations and living in the chasm of racial division, WE WILL BE CREATORS of safe spaces where people can be transparent and vulnerable.  Inspired and sustained by love, such spaces cultivate healing and change that overflow in the lives of those around us.  And that’s what we are going for.  Because when race/ism is addressed in the context of love, it </a:t>
            </a:r>
            <a:r>
              <a:rPr lang="en-US"/>
              <a:t>loses</a:t>
            </a:r>
            <a:r>
              <a:rPr lang="en-US"/>
              <a:t> its power!</a:t>
            </a:r>
            <a:endParaRPr/>
          </a:p>
          <a:p>
            <a:pPr indent="0" lvl="0" marL="0" rtl="0" algn="l">
              <a:lnSpc>
                <a:spcPct val="90000"/>
              </a:lnSpc>
              <a:spcBef>
                <a:spcPts val="1000"/>
              </a:spcBef>
              <a:spcAft>
                <a:spcPts val="0"/>
              </a:spcAft>
              <a:buClr>
                <a:schemeClr val="dk1"/>
              </a:buClr>
              <a:buSzPts val="2800"/>
              <a:buNone/>
            </a:pPr>
            <a:r>
              <a:rPr lang="en-US"/>
              <a:t>						</a:t>
            </a:r>
            <a:r>
              <a:rPr lang="en-US" sz="2600"/>
              <a:t>Dr. Lucretia Berry</a:t>
            </a:r>
            <a:endParaRPr sz="2600"/>
          </a:p>
          <a:p>
            <a:pPr indent="0" lvl="0" marL="0" rtl="0" algn="l">
              <a:lnSpc>
                <a:spcPct val="90000"/>
              </a:lnSpc>
              <a:spcBef>
                <a:spcPts val="1000"/>
              </a:spcBef>
              <a:spcAft>
                <a:spcPts val="0"/>
              </a:spcAft>
              <a:buClr>
                <a:schemeClr val="dk1"/>
              </a:buClr>
              <a:buSzPts val="2800"/>
              <a:buNone/>
            </a:pPr>
            <a:r>
              <a:rPr lang="en-US" sz="2600"/>
              <a:t>						What Lies Between Us?</a:t>
            </a:r>
            <a:endParaRPr sz="2600"/>
          </a:p>
          <a:p>
            <a:pPr indent="0" lvl="0" marL="0" rtl="0" algn="l">
              <a:lnSpc>
                <a:spcPct val="90000"/>
              </a:lnSpc>
              <a:spcBef>
                <a:spcPts val="1000"/>
              </a:spcBef>
              <a:spcAft>
                <a:spcPts val="0"/>
              </a:spcAft>
              <a:buClr>
                <a:schemeClr val="dk1"/>
              </a:buClr>
              <a:buSzPts val="2800"/>
              <a:buNone/>
            </a:pPr>
            <a:r>
              <a:rPr lang="en-US" sz="2600"/>
              <a:t>						Page 37 				</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Strategy</a:t>
            </a:r>
            <a:endParaRPr/>
          </a:p>
        </p:txBody>
      </p:sp>
      <p:sp>
        <p:nvSpPr>
          <p:cNvPr id="145" name="Google Shape;14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0027" lvl="0" marL="228600" rtl="0" algn="l">
              <a:spcBef>
                <a:spcPts val="500"/>
              </a:spcBef>
              <a:spcAft>
                <a:spcPts val="0"/>
              </a:spcAft>
              <a:buSzPct val="64285"/>
              <a:buChar char="•"/>
            </a:pPr>
            <a:r>
              <a:rPr lang="en-US"/>
              <a:t>Specifically, we could use media clips, personal reflections, small group discussions, etc.</a:t>
            </a:r>
            <a:endParaRPr/>
          </a:p>
          <a:p>
            <a:pPr indent="0" lvl="0" marL="914400" rtl="0" algn="l">
              <a:spcBef>
                <a:spcPts val="500"/>
              </a:spcBef>
              <a:spcAft>
                <a:spcPts val="0"/>
              </a:spcAft>
              <a:buNone/>
            </a:pPr>
            <a:r>
              <a:t/>
            </a:r>
            <a:endParaRPr/>
          </a:p>
          <a:p>
            <a:pPr indent="-220027" lvl="1" marL="685800" rtl="0" algn="l">
              <a:spcBef>
                <a:spcPts val="500"/>
              </a:spcBef>
              <a:spcAft>
                <a:spcPts val="0"/>
              </a:spcAft>
              <a:buSzPct val="75000"/>
              <a:buChar char="•"/>
            </a:pPr>
            <a:r>
              <a:rPr lang="en-US"/>
              <a:t>E.g., materials from Brownicity, from our “What Lies Between Us” study, etc.</a:t>
            </a:r>
            <a:endParaRPr/>
          </a:p>
          <a:p>
            <a:pPr indent="0" lvl="0" marL="685800" rtl="0" algn="l">
              <a:spcBef>
                <a:spcPts val="1000"/>
              </a:spcBef>
              <a:spcAft>
                <a:spcPts val="0"/>
              </a:spcAft>
              <a:buNone/>
            </a:pPr>
            <a:r>
              <a:t/>
            </a:r>
            <a:endParaRPr/>
          </a:p>
          <a:p>
            <a:pPr indent="0" lvl="0" marL="685800" rtl="0" algn="l">
              <a:spcBef>
                <a:spcPts val="1000"/>
              </a:spcBef>
              <a:spcAft>
                <a:spcPts val="0"/>
              </a:spcAft>
              <a:buNone/>
            </a:pPr>
            <a:r>
              <a:t/>
            </a:r>
            <a:endParaRPr/>
          </a:p>
          <a:p>
            <a:pPr indent="-215265" lvl="0" marL="228600" rtl="0" algn="l">
              <a:lnSpc>
                <a:spcPct val="90000"/>
              </a:lnSpc>
              <a:spcBef>
                <a:spcPts val="0"/>
              </a:spcBef>
              <a:spcAft>
                <a:spcPts val="0"/>
              </a:spcAft>
              <a:buClr>
                <a:schemeClr val="dk1"/>
              </a:buClr>
              <a:buSzPct val="100000"/>
              <a:buChar char="•"/>
            </a:pPr>
            <a:r>
              <a:rPr lang="en-US"/>
              <a:t>The end of our prayers ought to be deciding with great courage to do something.  We can be the people God uses to be the answer to our prayers.</a:t>
            </a:r>
            <a:endParaRPr/>
          </a:p>
          <a:p>
            <a:pPr indent="0" lvl="8" marL="3657600" rtl="0" algn="l">
              <a:lnSpc>
                <a:spcPct val="90000"/>
              </a:lnSpc>
              <a:spcBef>
                <a:spcPts val="500"/>
              </a:spcBef>
              <a:spcAft>
                <a:spcPts val="0"/>
              </a:spcAft>
              <a:buClr>
                <a:schemeClr val="dk1"/>
              </a:buClr>
              <a:buSzPct val="100000"/>
              <a:buNone/>
            </a:pPr>
            <a:r>
              <a:rPr lang="en-US"/>
              <a:t>Rev. Dr. James C. Howell</a:t>
            </a:r>
            <a:endParaRPr/>
          </a:p>
          <a:p>
            <a:pPr indent="0" lvl="8" marL="3657600" rtl="0" algn="l">
              <a:lnSpc>
                <a:spcPct val="90000"/>
              </a:lnSpc>
              <a:spcBef>
                <a:spcPts val="500"/>
              </a:spcBef>
              <a:spcAft>
                <a:spcPts val="0"/>
              </a:spcAft>
              <a:buClr>
                <a:schemeClr val="dk1"/>
              </a:buClr>
              <a:buSzPct val="100000"/>
              <a:buNone/>
            </a:pPr>
            <a:r>
              <a:rPr lang="en-US"/>
              <a:t>Sr. Pastor Myers Park United Methodist Church, Charlotte, NC</a:t>
            </a:r>
            <a:endParaRPr/>
          </a:p>
          <a:p>
            <a:pPr indent="0" lvl="8" marL="3657600" rtl="0" algn="l">
              <a:lnSpc>
                <a:spcPct val="90000"/>
              </a:lnSpc>
              <a:spcBef>
                <a:spcPts val="500"/>
              </a:spcBef>
              <a:spcAft>
                <a:spcPts val="0"/>
              </a:spcAft>
              <a:buClr>
                <a:schemeClr val="dk1"/>
              </a:buClr>
              <a:buSzPct val="100000"/>
              <a:buNone/>
            </a:pPr>
            <a:r>
              <a:rPr lang="en-US"/>
              <a:t>Adjunct Professor, Duke Divinity School</a:t>
            </a:r>
            <a:endParaRPr/>
          </a:p>
          <a:p>
            <a:pPr indent="0" lvl="8" marL="3657600" rtl="0" algn="l">
              <a:lnSpc>
                <a:spcPct val="90000"/>
              </a:lnSpc>
              <a:spcBef>
                <a:spcPts val="500"/>
              </a:spcBef>
              <a:spcAft>
                <a:spcPts val="0"/>
              </a:spcAft>
              <a:buClr>
                <a:schemeClr val="dk1"/>
              </a:buClr>
              <a:buSzPct val="100000"/>
              <a:buNone/>
            </a:pPr>
            <a:r>
              <a:t/>
            </a:r>
            <a:endParaRPr/>
          </a:p>
          <a:p>
            <a:pPr indent="0" lvl="0" marL="914400" rtl="0" algn="l">
              <a:lnSpc>
                <a:spcPct val="90000"/>
              </a:lnSpc>
              <a:spcBef>
                <a:spcPts val="5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e10d31e94e_0_6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Strategy</a:t>
            </a:r>
            <a:endParaRPr/>
          </a:p>
        </p:txBody>
      </p:sp>
      <p:sp>
        <p:nvSpPr>
          <p:cNvPr id="151" name="Google Shape;151;ge10d31e94e_0_6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77500" lnSpcReduction="20000"/>
          </a:bodyPr>
          <a:lstStyle/>
          <a:p>
            <a:pPr indent="0" lvl="8" marL="3657600" rtl="0" algn="l">
              <a:lnSpc>
                <a:spcPct val="90000"/>
              </a:lnSpc>
              <a:spcBef>
                <a:spcPts val="500"/>
              </a:spcBef>
              <a:spcAft>
                <a:spcPts val="0"/>
              </a:spcAft>
              <a:buClr>
                <a:schemeClr val="dk1"/>
              </a:buClr>
              <a:buSzPct val="100000"/>
              <a:buNone/>
            </a:pPr>
            <a:r>
              <a:t/>
            </a:r>
            <a:endParaRPr/>
          </a:p>
          <a:p>
            <a:pPr indent="0" lvl="8" marL="3657600" rtl="0" algn="l">
              <a:lnSpc>
                <a:spcPct val="90000"/>
              </a:lnSpc>
              <a:spcBef>
                <a:spcPts val="500"/>
              </a:spcBef>
              <a:spcAft>
                <a:spcPts val="0"/>
              </a:spcAft>
              <a:buClr>
                <a:schemeClr val="dk1"/>
              </a:buClr>
              <a:buSzPct val="100000"/>
              <a:buNone/>
            </a:pPr>
            <a:r>
              <a:t/>
            </a:r>
            <a:endParaRPr/>
          </a:p>
          <a:p>
            <a:pPr indent="-317182" lvl="0" marL="457200" rtl="0" algn="l">
              <a:lnSpc>
                <a:spcPct val="90000"/>
              </a:lnSpc>
              <a:spcBef>
                <a:spcPts val="500"/>
              </a:spcBef>
              <a:spcAft>
                <a:spcPts val="0"/>
              </a:spcAft>
              <a:buSzPct val="64285"/>
              <a:buChar char="●"/>
            </a:pPr>
            <a:r>
              <a:rPr lang="en-US"/>
              <a:t>Encourage “action”</a:t>
            </a:r>
            <a:endParaRPr/>
          </a:p>
          <a:p>
            <a:pPr indent="0" lvl="0" marL="914400" rtl="0" algn="l">
              <a:lnSpc>
                <a:spcPct val="90000"/>
              </a:lnSpc>
              <a:spcBef>
                <a:spcPts val="500"/>
              </a:spcBef>
              <a:spcAft>
                <a:spcPts val="0"/>
              </a:spcAft>
              <a:buNone/>
            </a:pPr>
            <a:r>
              <a:t/>
            </a:r>
            <a:endParaRPr/>
          </a:p>
          <a:p>
            <a:pPr indent="-317182" lvl="1" marL="1371600" rtl="0" algn="l">
              <a:lnSpc>
                <a:spcPct val="90000"/>
              </a:lnSpc>
              <a:spcBef>
                <a:spcPts val="500"/>
              </a:spcBef>
              <a:spcAft>
                <a:spcPts val="0"/>
              </a:spcAft>
              <a:buSzPct val="75000"/>
              <a:buChar char="○"/>
            </a:pPr>
            <a:r>
              <a:rPr lang="en-US"/>
              <a:t>Encourage use of simple/straight forward “action” steps </a:t>
            </a:r>
            <a:endParaRPr/>
          </a:p>
          <a:p>
            <a:pPr indent="-317182" lvl="1" marL="1371600" rtl="0" algn="l">
              <a:lnSpc>
                <a:spcPct val="90000"/>
              </a:lnSpc>
              <a:spcBef>
                <a:spcPts val="0"/>
              </a:spcBef>
              <a:spcAft>
                <a:spcPts val="0"/>
              </a:spcAft>
              <a:buSzPct val="75000"/>
              <a:buChar char="○"/>
            </a:pPr>
            <a:r>
              <a:rPr lang="en-US"/>
              <a:t>Resource: “Moving Diversity Forward” by Verna Myers</a:t>
            </a:r>
            <a:endParaRPr/>
          </a:p>
          <a:p>
            <a:pPr indent="0" lvl="0" marL="1828800" rtl="0" algn="l">
              <a:lnSpc>
                <a:spcPct val="90000"/>
              </a:lnSpc>
              <a:spcBef>
                <a:spcPts val="500"/>
              </a:spcBef>
              <a:spcAft>
                <a:spcPts val="0"/>
              </a:spcAft>
              <a:buNone/>
            </a:pPr>
            <a:r>
              <a:t/>
            </a:r>
            <a:endParaRPr sz="3703"/>
          </a:p>
          <a:p>
            <a:pPr indent="-361622" lvl="2" marL="1828800" rtl="0" algn="l">
              <a:lnSpc>
                <a:spcPct val="90000"/>
              </a:lnSpc>
              <a:spcBef>
                <a:spcPts val="500"/>
              </a:spcBef>
              <a:spcAft>
                <a:spcPts val="0"/>
              </a:spcAft>
              <a:buSzPct val="93110"/>
              <a:buChar char="■"/>
            </a:pPr>
            <a:r>
              <a:rPr lang="en-US" sz="2903"/>
              <a:t>“The S-A-M-E Dance”</a:t>
            </a:r>
            <a:endParaRPr sz="2903"/>
          </a:p>
          <a:p>
            <a:pPr indent="0" lvl="0" marL="1828800" rtl="0" algn="l">
              <a:lnSpc>
                <a:spcPct val="90000"/>
              </a:lnSpc>
              <a:spcBef>
                <a:spcPts val="500"/>
              </a:spcBef>
              <a:spcAft>
                <a:spcPts val="0"/>
              </a:spcAft>
              <a:buNone/>
            </a:pPr>
            <a:r>
              <a:t/>
            </a:r>
            <a:endParaRPr sz="3703"/>
          </a:p>
          <a:p>
            <a:pPr indent="-361622" lvl="3" marL="2286000" rtl="0" algn="l">
              <a:lnSpc>
                <a:spcPct val="90000"/>
              </a:lnSpc>
              <a:spcBef>
                <a:spcPts val="500"/>
              </a:spcBef>
              <a:spcAft>
                <a:spcPts val="0"/>
              </a:spcAft>
              <a:buSzPct val="100000"/>
              <a:buChar char="●"/>
            </a:pPr>
            <a:r>
              <a:rPr b="1" lang="en-US" sz="2703"/>
              <a:t>S</a:t>
            </a:r>
            <a:r>
              <a:rPr lang="en-US" sz="2703"/>
              <a:t> - STOP: Stop </a:t>
            </a:r>
            <a:r>
              <a:rPr lang="en-US" sz="2703"/>
              <a:t>expecting</a:t>
            </a:r>
            <a:r>
              <a:rPr lang="en-US" sz="2703"/>
              <a:t> and pretending to know</a:t>
            </a:r>
            <a:endParaRPr sz="2703"/>
          </a:p>
          <a:p>
            <a:pPr indent="-361622" lvl="3" marL="2286000" rtl="0" algn="l">
              <a:lnSpc>
                <a:spcPct val="90000"/>
              </a:lnSpc>
              <a:spcBef>
                <a:spcPts val="0"/>
              </a:spcBef>
              <a:spcAft>
                <a:spcPts val="0"/>
              </a:spcAft>
              <a:buSzPct val="100000"/>
              <a:buChar char="●"/>
            </a:pPr>
            <a:r>
              <a:rPr b="1" lang="en-US" sz="2703"/>
              <a:t>A</a:t>
            </a:r>
            <a:r>
              <a:rPr lang="en-US" sz="2703"/>
              <a:t> - APOLOGIZE: Don’t hide behind your “intent”</a:t>
            </a:r>
            <a:endParaRPr sz="2703"/>
          </a:p>
          <a:p>
            <a:pPr indent="-361622" lvl="3" marL="2286000" rtl="0" algn="l">
              <a:lnSpc>
                <a:spcPct val="90000"/>
              </a:lnSpc>
              <a:spcBef>
                <a:spcPts val="0"/>
              </a:spcBef>
              <a:spcAft>
                <a:spcPts val="0"/>
              </a:spcAft>
              <a:buSzPct val="100000"/>
              <a:buChar char="●"/>
            </a:pPr>
            <a:r>
              <a:rPr b="1" lang="en-US" sz="2703"/>
              <a:t>M</a:t>
            </a:r>
            <a:r>
              <a:rPr lang="en-US" sz="2703"/>
              <a:t> - MISTAKES: It’s </a:t>
            </a:r>
            <a:r>
              <a:rPr lang="en-US" sz="2703"/>
              <a:t>okay</a:t>
            </a:r>
            <a:r>
              <a:rPr lang="en-US" sz="2703"/>
              <a:t> to make mistakes</a:t>
            </a:r>
            <a:endParaRPr sz="2703"/>
          </a:p>
          <a:p>
            <a:pPr indent="-361622" lvl="3" marL="2286000" rtl="0" algn="l">
              <a:lnSpc>
                <a:spcPct val="90000"/>
              </a:lnSpc>
              <a:spcBef>
                <a:spcPts val="0"/>
              </a:spcBef>
              <a:spcAft>
                <a:spcPts val="0"/>
              </a:spcAft>
              <a:buSzPct val="100000"/>
              <a:buChar char="●"/>
            </a:pPr>
            <a:r>
              <a:rPr b="1" lang="en-US" sz="2703"/>
              <a:t>E</a:t>
            </a:r>
            <a:r>
              <a:rPr lang="en-US" sz="2703"/>
              <a:t> - ENGAGE: Start the dance of engagement </a:t>
            </a:r>
            <a:endParaRPr sz="2703"/>
          </a:p>
          <a:p>
            <a:pPr indent="0" lvl="0" marL="914400" rtl="0" algn="l">
              <a:lnSpc>
                <a:spcPct val="90000"/>
              </a:lnSpc>
              <a:spcBef>
                <a:spcPts val="500"/>
              </a:spcBef>
              <a:spcAft>
                <a:spcPts val="0"/>
              </a:spcAft>
              <a:buNone/>
            </a:pPr>
            <a:r>
              <a:t/>
            </a:r>
            <a:endParaRPr/>
          </a:p>
          <a:p>
            <a:pPr indent="0" lvl="0" marL="1828800" rtl="0" algn="l">
              <a:lnSpc>
                <a:spcPct val="90000"/>
              </a:lnSpc>
              <a:spcBef>
                <a:spcPts val="500"/>
              </a:spcBef>
              <a:spcAft>
                <a:spcPts val="0"/>
              </a:spcAft>
              <a:buNone/>
            </a:pPr>
            <a:r>
              <a:t/>
            </a:r>
            <a:endParaRPr/>
          </a:p>
        </p:txBody>
      </p:sp>
      <p:pic>
        <p:nvPicPr>
          <p:cNvPr id="152" name="Google Shape;152;ge10d31e94e_0_60"/>
          <p:cNvPicPr preferRelativeResize="0"/>
          <p:nvPr/>
        </p:nvPicPr>
        <p:blipFill>
          <a:blip r:embed="rId3">
            <a:alphaModFix/>
          </a:blip>
          <a:stretch>
            <a:fillRect/>
          </a:stretch>
        </p:blipFill>
        <p:spPr>
          <a:xfrm>
            <a:off x="8904780" y="2156226"/>
            <a:ext cx="2635700" cy="3690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Supporting Verses</a:t>
            </a:r>
            <a:endParaRPr/>
          </a:p>
        </p:txBody>
      </p:sp>
      <p:sp>
        <p:nvSpPr>
          <p:cNvPr id="158" name="Google Shape;158;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Don’t copy the behavior and customs of this world, but let God transform you into a new person by changing the way you think.  Then you will learn to know God’s will for you, which is good and pleasing and perfect.  Romans 12:2(Voice)</a:t>
            </a:r>
            <a:endParaRPr/>
          </a:p>
          <a:p>
            <a:pPr indent="-228600" lvl="0" marL="228600" rtl="0" algn="l">
              <a:lnSpc>
                <a:spcPct val="90000"/>
              </a:lnSpc>
              <a:spcBef>
                <a:spcPts val="1000"/>
              </a:spcBef>
              <a:spcAft>
                <a:spcPts val="0"/>
              </a:spcAft>
              <a:buClr>
                <a:schemeClr val="dk1"/>
              </a:buClr>
              <a:buSzPts val="2800"/>
              <a:buChar char="•"/>
            </a:pPr>
            <a:r>
              <a:rPr lang="en-US"/>
              <a:t>But whenever someone turns to the Lord, the veil is taken away.  For the Lord is the Spirit and wherever the Spirit of the Lord is, there is freedom.  So all of us who have had that veil removed can see and reflect the glory of the Lord.  And the Lord – who is the Spirit – makes us more and more like Him as we are changed into His glorious image.  2 Corinthians 3:16 (NLT)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2021-06-17T20:56:58Z</dcterms:created>
  <dc:creator>Microsoft account</dc:creator>
</cp:coreProperties>
</file>